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466" r:id="rId3"/>
    <p:sldId id="1839" r:id="rId4"/>
    <p:sldId id="257" r:id="rId5"/>
    <p:sldId id="263" r:id="rId6"/>
    <p:sldId id="258" r:id="rId7"/>
    <p:sldId id="259" r:id="rId8"/>
    <p:sldId id="260" r:id="rId9"/>
    <p:sldId id="261" r:id="rId10"/>
    <p:sldId id="262" r:id="rId11"/>
    <p:sldId id="472" r:id="rId12"/>
    <p:sldId id="382" r:id="rId13"/>
    <p:sldId id="1868" r:id="rId14"/>
    <p:sldId id="1833" r:id="rId15"/>
    <p:sldId id="4290" r:id="rId16"/>
    <p:sldId id="4289" r:id="rId17"/>
    <p:sldId id="473" r:id="rId18"/>
    <p:sldId id="471" r:id="rId19"/>
    <p:sldId id="1863" r:id="rId20"/>
    <p:sldId id="1864" r:id="rId21"/>
    <p:sldId id="1865" r:id="rId22"/>
    <p:sldId id="1882" r:id="rId23"/>
    <p:sldId id="1590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60" autoAdjust="0"/>
    <p:restoredTop sz="94660"/>
  </p:normalViewPr>
  <p:slideViewPr>
    <p:cSldViewPr snapToGrid="0">
      <p:cViewPr varScale="1">
        <p:scale>
          <a:sx n="82" d="100"/>
          <a:sy n="82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F074-FD7F-4289-AFAE-CC6328841E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04DD1-7AD6-4E68-9D87-30E62DA0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19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5/16/2019 6:55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5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Orchestrator icon from: http://cdn.marketplaceimages.windowsphone.com/v8/images/f58edb21-b20c-4315-b837-6cee21n442cd?imageType=ws_icon_large</a:t>
            </a:r>
          </a:p>
          <a:p>
            <a:endParaRPr lang="en-US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5/16/2019 6:56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391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772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5/16/2019 10:55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416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277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latin typeface="Consolas" panose="020B0609020204030204" pitchFamily="49" charset="0"/>
              </a:rPr>
              <a:t>  "id": "0d799b14-404b-4859-b2f6-50c5ee2a2c3a",</a:t>
            </a:r>
          </a:p>
          <a:p>
            <a:r>
              <a:rPr lang="en-US" sz="1200">
                <a:latin typeface="Consolas" panose="020B0609020204030204" pitchFamily="49" charset="0"/>
              </a:rPr>
              <a:t>  "timestamp": "2018-02-28T00:42:54.4509516Z",</a:t>
            </a:r>
          </a:p>
          <a:p>
            <a:r>
              <a:rPr lang="en-US" sz="1200">
                <a:latin typeface="Consolas" panose="020B0609020204030204" pitchFamily="49" charset="0"/>
              </a:rPr>
              <a:t>  "action": "push</a:t>
            </a:r>
            <a:r>
              <a:rPr lang="en-US" sz="120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-quarantined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"target":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mediaType</a:t>
            </a:r>
            <a:r>
              <a:rPr lang="en-US" sz="1200">
                <a:latin typeface="Consolas" panose="020B0609020204030204" pitchFamily="49" charset="0"/>
              </a:rPr>
              <a:t>": "application/vnd.docker.distribution.manifest.v2+json",</a:t>
            </a:r>
          </a:p>
          <a:p>
            <a:r>
              <a:rPr lang="en-US" sz="1200">
                <a:latin typeface="Consolas" panose="020B0609020204030204" pitchFamily="49" charset="0"/>
              </a:rPr>
              <a:t>    "size":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"digest": "sha256:91ef6</a:t>
            </a:r>
          </a:p>
          <a:p>
            <a:r>
              <a:rPr lang="en-US" sz="1200">
                <a:latin typeface="Consolas" panose="020B0609020204030204" pitchFamily="49" charset="0"/>
              </a:rPr>
              <a:t>    "length":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"repository": “</a:t>
            </a:r>
            <a:r>
              <a:rPr lang="en-US" sz="1200" err="1">
                <a:latin typeface="Consolas" panose="020B0609020204030204" pitchFamily="49" charset="0"/>
              </a:rPr>
              <a:t>th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  "tag": "1.0"</a:t>
            </a:r>
          </a:p>
          <a:p>
            <a:r>
              <a:rPr lang="en-US" sz="1200">
                <a:latin typeface="Consolas" panose="020B0609020204030204" pitchFamily="49" charset="0"/>
              </a:rPr>
              <a:t>  },</a:t>
            </a:r>
          </a:p>
          <a:p>
            <a:r>
              <a:rPr lang="en-US" sz="1200">
                <a:latin typeface="Consolas" panose="020B0609020204030204" pitchFamily="49" charset="0"/>
              </a:rPr>
              <a:t>  "request":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"id": "978fc988-1e06-49ee-bf71-4f6e331d1591",</a:t>
            </a:r>
          </a:p>
          <a:p>
            <a:r>
              <a:rPr lang="en-US" sz="1200">
                <a:latin typeface="Consolas" panose="020B0609020204030204" pitchFamily="49" charset="0"/>
              </a:rPr>
              <a:t>    "host": "jengademos.azurecr-test.io",</a:t>
            </a:r>
          </a:p>
          <a:p>
            <a:r>
              <a:rPr lang="en-US" sz="1200">
                <a:latin typeface="Consolas" panose="020B0609020204030204" pitchFamily="49" charset="0"/>
              </a:rPr>
              <a:t>    "method": "PUT",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useragent</a:t>
            </a:r>
            <a:r>
              <a:rPr lang="en-US" sz="1200">
                <a:latin typeface="Consolas" panose="020B0609020204030204" pitchFamily="49" charset="0"/>
              </a:rPr>
              <a:t>": "docker/18.03.0-ce-rc1 go/go1.9.4 git-commit/c160c73 kernel/4.9.75-linuxkit-aufs </a:t>
            </a:r>
            <a:r>
              <a:rPr lang="en-US" sz="1200" err="1">
                <a:latin typeface="Consolas" panose="020B0609020204030204" pitchFamily="49" charset="0"/>
              </a:rPr>
              <a:t>os</a:t>
            </a:r>
            <a:r>
              <a:rPr lang="en-US" sz="1200">
                <a:latin typeface="Consolas" panose="020B0609020204030204" pitchFamily="49" charset="0"/>
              </a:rPr>
              <a:t>/</a:t>
            </a:r>
            <a:r>
              <a:rPr lang="en-US" sz="1200" err="1">
                <a:latin typeface="Consolas" panose="020B0609020204030204" pitchFamily="49" charset="0"/>
              </a:rPr>
              <a:t>linux</a:t>
            </a:r>
            <a:r>
              <a:rPr lang="en-US" sz="1200">
                <a:latin typeface="Consolas" panose="020B0609020204030204" pitchFamily="49" charset="0"/>
              </a:rPr>
              <a:t> arch/amd64 </a:t>
            </a:r>
            <a:r>
              <a:rPr lang="en-US" sz="1200" err="1">
                <a:latin typeface="Consolas" panose="020B0609020204030204" pitchFamily="49" charset="0"/>
              </a:rPr>
              <a:t>UpstreamClient</a:t>
            </a:r>
            <a:r>
              <a:rPr lang="en-US" sz="1200">
                <a:latin typeface="Consolas" panose="020B0609020204030204" pitchFamily="49" charset="0"/>
              </a:rPr>
              <a:t>(Docker-Client/18.03.0-ce-rc1 \\(windows\\))"</a:t>
            </a:r>
          </a:p>
          <a:p>
            <a:r>
              <a:rPr lang="en-US" sz="1200">
                <a:latin typeface="Consolas" panose="020B0609020204030204" pitchFamily="49" charset="0"/>
              </a:rPr>
              <a:t>  }</a:t>
            </a:r>
          </a:p>
          <a:p>
            <a:r>
              <a:rPr lang="en-US" sz="1200"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60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38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88E2A-2F83-46D6-9A31-A4D7CE40C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E4B3F-D4F5-4053-958B-8C4D437AF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FE454-04E8-4087-A823-F7701495F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F212D-0E8C-49FA-9CFB-BA385B3B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059F3-F861-4DFA-8FFC-C1E799ED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72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3EB5-EB2C-455E-9186-28828009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9CA48-B53A-43AA-A922-024A18937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A3CBE-83D0-47F3-98D2-CC881B26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2C6F0-3710-40DF-BC4E-0CBF5632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02684-E299-48B4-B016-BD099B74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4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422225-FCFC-4B2F-AF41-8D1E09D85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9E644-57C9-4BB7-965A-C46BA0983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BE2AB-5BCD-4C29-8E96-D8E90DCC1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D07F1-29E2-4B9E-B3C9-EA466BCE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AB86A-E483-4C51-BC8C-270A2F78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0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4E85-561A-43F9-9464-4F33CFFD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46C0-A652-489A-A683-C161AF05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586CA-6081-497E-A00D-CD8E3BB54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2C109-B520-4C8F-A5D9-56786AD9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E8A48-D10B-4078-9EE0-8ACF2285C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7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2AAB-403B-439B-A045-16A8C591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17154-2265-4529-92E4-9BED10432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6B634-5DA7-4F72-B245-2616CA8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94416-C8E0-4C52-8689-B821B919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E99B4-163E-41D7-8E27-3855818E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8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109B-9226-41F4-84A3-0AEECAAF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1581-21D0-4251-934E-DD0633E9F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7070C-5AE3-4947-B9FC-FF1BA0CCA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81FD4-1550-4DBD-B31A-3842C03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CEFCD-6810-4A99-B99E-D2829BE8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65CDE-5533-43C3-817B-09322BE9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8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7AFD-B189-4DE9-8FD7-238DB65C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1D3AF-EFF5-43D1-BB84-71509040B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4309D-962D-4732-AF27-2262D80A0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3EBCA-6364-4773-9408-FE0155060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47EBBC-4311-4512-AB11-4BFE95E0A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F3A37F-95C5-4E1D-A2CE-59A54D47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EB848-33DD-40C9-98FF-6AE197D3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BA339-9244-43E8-9618-863CD6EF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5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B233-70DA-4B4E-8815-B236A653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ABB20-5E42-44D6-BE0D-AA14ABCB4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82092-1BB1-45E2-AA57-04D29DBAF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6ACEE-2622-487A-9BE8-C7D270C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5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FD9449-AD24-48F5-8339-0D0A539A3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6704-4A04-4C61-AB5C-485DD2C5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3A4CF-70C7-4BBB-9039-5D3F37F8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ECBA1-50A1-4790-B890-8C79471B7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25186-9274-4D73-99C5-4EBB5C285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4459F-1179-4F3E-A240-32B678B33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8F540-595F-4C07-BF75-4B0A484E8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B27CF-8A9A-433D-98F6-E7701456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32CD0-DD38-45DA-8B6B-28718C40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9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4252C-EDC8-429C-91CF-6F4CDB6E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00AE0-F97C-4F8E-872D-3A1192455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F0231-C793-4EA0-9BC4-18964F469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B9BAC-09C1-4310-B086-1C67864E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F82CE-B52C-4E46-AA62-8D9BFE40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30CD8-0CA7-494F-96BF-4BFAF2C7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1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0EACF-EBF8-446A-80AF-66248220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FC16A-0229-411D-9E3A-11A1AA21A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EFC9D-78E2-4CAF-93FA-3775C054E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8905-90AD-4C11-9554-F045CF091F5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D302B-FE91-4345-A57E-BB1000458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8216F-EC54-4456-9428-AFDB63358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4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stevelasker.blog/" TargetMode="External"/><Relationship Id="rId7" Type="http://schemas.openxmlformats.org/officeDocument/2006/relationships/image" Target="../media/image3.png"/><Relationship Id="rId2" Type="http://schemas.openxmlformats.org/officeDocument/2006/relationships/hyperlink" Target="mailto:Steve.Lasker@Microsoft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stevelaske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png"/><Relationship Id="rId3" Type="http://schemas.openxmlformats.org/officeDocument/2006/relationships/image" Target="../media/image12.svg"/><Relationship Id="rId7" Type="http://schemas.openxmlformats.org/officeDocument/2006/relationships/image" Target="../media/image3.png"/><Relationship Id="rId12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10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emf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11.png"/><Relationship Id="rId12" Type="http://schemas.openxmlformats.org/officeDocument/2006/relationships/image" Target="../media/image48.png"/><Relationship Id="rId17" Type="http://schemas.openxmlformats.org/officeDocument/2006/relationships/image" Target="../media/image52.png"/><Relationship Id="rId2" Type="http://schemas.openxmlformats.org/officeDocument/2006/relationships/image" Target="../media/image44.emf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microsoft.com/office/2007/relationships/hdphoto" Target="../media/hdphoto1.wdp"/><Relationship Id="rId10" Type="http://schemas.openxmlformats.org/officeDocument/2006/relationships/image" Target="../media/image29.emf"/><Relationship Id="rId4" Type="http://schemas.openxmlformats.org/officeDocument/2006/relationships/image" Target="../media/image21.svg"/><Relationship Id="rId9" Type="http://schemas.openxmlformats.org/officeDocument/2006/relationships/hyperlink" Target="https://aka.ms/acr/tasks" TargetMode="External"/><Relationship Id="rId1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11.png"/><Relationship Id="rId12" Type="http://schemas.openxmlformats.org/officeDocument/2006/relationships/image" Target="../media/image48.png"/><Relationship Id="rId17" Type="http://schemas.openxmlformats.org/officeDocument/2006/relationships/image" Target="../media/image52.png"/><Relationship Id="rId2" Type="http://schemas.openxmlformats.org/officeDocument/2006/relationships/image" Target="../media/image44.emf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microsoft.com/office/2007/relationships/hdphoto" Target="../media/hdphoto1.wdp"/><Relationship Id="rId10" Type="http://schemas.openxmlformats.org/officeDocument/2006/relationships/image" Target="../media/image29.emf"/><Relationship Id="rId19" Type="http://schemas.openxmlformats.org/officeDocument/2006/relationships/image" Target="../media/image54.png"/><Relationship Id="rId4" Type="http://schemas.openxmlformats.org/officeDocument/2006/relationships/image" Target="../media/image21.svg"/><Relationship Id="rId9" Type="http://schemas.openxmlformats.org/officeDocument/2006/relationships/hyperlink" Target="https://aka.ms/acr/tasks" TargetMode="External"/><Relationship Id="rId1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18" Type="http://schemas.openxmlformats.org/officeDocument/2006/relationships/image" Target="../media/image67.png"/><Relationship Id="rId26" Type="http://schemas.openxmlformats.org/officeDocument/2006/relationships/image" Target="../media/image11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3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6.png"/><Relationship Id="rId25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5.png"/><Relationship Id="rId20" Type="http://schemas.openxmlformats.org/officeDocument/2006/relationships/image" Target="../media/image10.png"/><Relationship Id="rId29" Type="http://schemas.openxmlformats.org/officeDocument/2006/relationships/image" Target="../media/image69.png"/><Relationship Id="rId1" Type="http://schemas.openxmlformats.org/officeDocument/2006/relationships/tags" Target="../tags/tag2.xml"/><Relationship Id="rId6" Type="http://schemas.openxmlformats.org/officeDocument/2006/relationships/image" Target="../media/image30.emf"/><Relationship Id="rId11" Type="http://schemas.openxmlformats.org/officeDocument/2006/relationships/image" Target="../media/image61.svg"/><Relationship Id="rId24" Type="http://schemas.openxmlformats.org/officeDocument/2006/relationships/image" Target="../media/image50.png"/><Relationship Id="rId5" Type="http://schemas.openxmlformats.org/officeDocument/2006/relationships/image" Target="../media/image56.emf"/><Relationship Id="rId15" Type="http://schemas.openxmlformats.org/officeDocument/2006/relationships/image" Target="../media/image64.png"/><Relationship Id="rId23" Type="http://schemas.openxmlformats.org/officeDocument/2006/relationships/image" Target="../media/image27.png"/><Relationship Id="rId28" Type="http://schemas.openxmlformats.org/officeDocument/2006/relationships/image" Target="../media/image47.png"/><Relationship Id="rId10" Type="http://schemas.openxmlformats.org/officeDocument/2006/relationships/image" Target="../media/image60.png"/><Relationship Id="rId19" Type="http://schemas.openxmlformats.org/officeDocument/2006/relationships/image" Target="../media/image68.png"/><Relationship Id="rId31" Type="http://schemas.openxmlformats.org/officeDocument/2006/relationships/image" Target="../media/image70.png"/><Relationship Id="rId4" Type="http://schemas.openxmlformats.org/officeDocument/2006/relationships/image" Target="../media/image29.emf"/><Relationship Id="rId9" Type="http://schemas.openxmlformats.org/officeDocument/2006/relationships/image" Target="../media/image59.svg"/><Relationship Id="rId14" Type="http://schemas.openxmlformats.org/officeDocument/2006/relationships/image" Target="../media/image44.emf"/><Relationship Id="rId22" Type="http://schemas.openxmlformats.org/officeDocument/2006/relationships/image" Target="../media/image32.png"/><Relationship Id="rId27" Type="http://schemas.openxmlformats.org/officeDocument/2006/relationships/image" Target="../media/image12.svg"/><Relationship Id="rId30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CR/QuarantinePattern-Spec/blob/master/spec.m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9.svg"/><Relationship Id="rId18" Type="http://schemas.openxmlformats.org/officeDocument/2006/relationships/image" Target="../media/image13.png"/><Relationship Id="rId3" Type="http://schemas.openxmlformats.org/officeDocument/2006/relationships/image" Target="../media/image21.svg"/><Relationship Id="rId7" Type="http://schemas.openxmlformats.org/officeDocument/2006/relationships/image" Target="../media/image30.emf"/><Relationship Id="rId12" Type="http://schemas.openxmlformats.org/officeDocument/2006/relationships/image" Target="../media/image58.png"/><Relationship Id="rId17" Type="http://schemas.openxmlformats.org/officeDocument/2006/relationships/image" Target="../media/image12.svg"/><Relationship Id="rId2" Type="http://schemas.openxmlformats.org/officeDocument/2006/relationships/image" Target="../media/image43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emf"/><Relationship Id="rId11" Type="http://schemas.openxmlformats.org/officeDocument/2006/relationships/image" Target="../media/image61.svg"/><Relationship Id="rId5" Type="http://schemas.openxmlformats.org/officeDocument/2006/relationships/image" Target="../media/image32.png"/><Relationship Id="rId15" Type="http://schemas.openxmlformats.org/officeDocument/2006/relationships/image" Target="../media/image63.svg"/><Relationship Id="rId10" Type="http://schemas.openxmlformats.org/officeDocument/2006/relationships/image" Target="../media/image60.png"/><Relationship Id="rId4" Type="http://schemas.openxmlformats.org/officeDocument/2006/relationships/image" Target="../media/image47.png"/><Relationship Id="rId9" Type="http://schemas.openxmlformats.org/officeDocument/2006/relationships/image" Target="../media/image56.emf"/><Relationship Id="rId1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29.emf"/><Relationship Id="rId11" Type="http://schemas.openxmlformats.org/officeDocument/2006/relationships/image" Target="../media/image10.png"/><Relationship Id="rId5" Type="http://schemas.openxmlformats.org/officeDocument/2006/relationships/image" Target="../media/image72.png"/><Relationship Id="rId10" Type="http://schemas.openxmlformats.org/officeDocument/2006/relationships/image" Target="../media/image47.png"/><Relationship Id="rId4" Type="http://schemas.openxmlformats.org/officeDocument/2006/relationships/image" Target="../media/image71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1.svg"/><Relationship Id="rId7" Type="http://schemas.openxmlformats.org/officeDocument/2006/relationships/image" Target="../media/image7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emf"/><Relationship Id="rId5" Type="http://schemas.openxmlformats.org/officeDocument/2006/relationships/hyperlink" Target="http://aka.ms/acr/vnet" TargetMode="External"/><Relationship Id="rId10" Type="http://schemas.openxmlformats.org/officeDocument/2006/relationships/image" Target="../media/image55.png"/><Relationship Id="rId4" Type="http://schemas.openxmlformats.org/officeDocument/2006/relationships/image" Target="../media/image74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jpe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199B-A74C-426C-B327-5656D3DF5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Securing Container Workloads</a:t>
            </a:r>
            <a:br>
              <a:rPr lang="en-US" b="1" dirty="0"/>
            </a:br>
            <a:r>
              <a:rPr lang="en-US" sz="4900" b="1" dirty="0"/>
              <a:t>Build, Sign, Scan, Push, Deploy &amp; </a:t>
            </a:r>
            <a:r>
              <a:rPr lang="en-US" sz="4900" b="1" dirty="0" err="1"/>
              <a:t>VNets</a:t>
            </a:r>
            <a:endParaRPr lang="en-US" sz="4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B0A50-43C3-47D1-8112-A23A4D7DC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Oh My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53EC4-878F-4E26-8115-28E2D0D0D758}"/>
              </a:ext>
            </a:extLst>
          </p:cNvPr>
          <p:cNvSpPr txBox="1"/>
          <p:nvPr/>
        </p:nvSpPr>
        <p:spPr>
          <a:xfrm>
            <a:off x="517862" y="4838676"/>
            <a:ext cx="315741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Steve Lasker</a:t>
            </a:r>
          </a:p>
          <a:p>
            <a:r>
              <a:rPr lang="en-US" sz="1400" dirty="0"/>
              <a:t>Program Manager</a:t>
            </a:r>
          </a:p>
          <a:p>
            <a:r>
              <a:rPr lang="en-US" sz="1400" dirty="0"/>
              <a:t>Azure Container Registries</a:t>
            </a:r>
          </a:p>
          <a:p>
            <a:r>
              <a:rPr lang="en-US" sz="1100" dirty="0">
                <a:hlinkClick r:id="rId2"/>
              </a:rPr>
              <a:t>Steve.Lasker@Microsoft.com</a:t>
            </a:r>
            <a:endParaRPr lang="en-US" sz="1100" dirty="0"/>
          </a:p>
          <a:p>
            <a:r>
              <a:rPr lang="en-US" sz="1400" dirty="0"/>
              <a:t>@</a:t>
            </a:r>
            <a:r>
              <a:rPr lang="en-US" sz="1400" dirty="0" err="1"/>
              <a:t>SteveLasker</a:t>
            </a:r>
            <a:endParaRPr lang="en-US" sz="1400" dirty="0"/>
          </a:p>
          <a:p>
            <a:r>
              <a:rPr lang="en-US" sz="1400" dirty="0" err="1">
                <a:hlinkClick r:id="rId3"/>
              </a:rPr>
              <a:t>SteveLasker.blog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https://github.com/stevelasker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Image result for blog logo">
            <a:extLst>
              <a:ext uri="{FF2B5EF4-FFF2-40B4-BE49-F238E27FC236}">
                <a16:creationId xmlns:a16="http://schemas.microsoft.com/office/drawing/2014/main" id="{B9E0C507-80D4-4083-B99F-43B210A39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361868" y="60575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8587980F-5EAA-469C-BD71-053B508E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5" y="58084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70A64F2-F7A2-4ACD-907F-833FA1172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" y="6248337"/>
            <a:ext cx="106505" cy="106505"/>
          </a:xfrm>
          <a:prstGeom prst="rect">
            <a:avLst/>
          </a:prstGeom>
        </p:spPr>
      </p:pic>
      <p:pic>
        <p:nvPicPr>
          <p:cNvPr id="8" name="Picture 6" descr="Image result for email logo">
            <a:extLst>
              <a:ext uri="{FF2B5EF4-FFF2-40B4-BE49-F238E27FC236}">
                <a16:creationId xmlns:a16="http://schemas.microsoft.com/office/drawing/2014/main" id="{C2E52714-B3D9-47CA-B094-ECC473447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19965" y="56126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576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F6C195-1EA7-43F2-9AAC-0487372B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Managing Base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26CF1-8966-4F0F-9D77-CA1B90176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096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773E-ACBF-4567-81E9-679FD88D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Your Base Images Secure?</a:t>
            </a:r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563680FF-5AE3-4EFA-A018-DA708FDDE8EB}"/>
              </a:ext>
            </a:extLst>
          </p:cNvPr>
          <p:cNvSpPr txBox="1">
            <a:spLocks/>
          </p:cNvSpPr>
          <p:nvPr/>
        </p:nvSpPr>
        <p:spPr>
          <a:xfrm>
            <a:off x="838200" y="357367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Are Your Base </a:t>
            </a:r>
            <a:r>
              <a:rPr lang="en-US" strike="sngStrike" dirty="0">
                <a:solidFill>
                  <a:schemeClr val="bg1">
                    <a:lumMod val="85000"/>
                  </a:schemeClr>
                </a:solidFill>
              </a:rPr>
              <a:t>Images</a:t>
            </a:r>
            <a:r>
              <a:rPr lang="en-US" dirty="0"/>
              <a:t> Artifacts Secure?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B5A864-2547-4D3A-A7E5-7851B1845B9E}"/>
              </a:ext>
            </a:extLst>
          </p:cNvPr>
          <p:cNvSpPr/>
          <p:nvPr/>
        </p:nvSpPr>
        <p:spPr>
          <a:xfrm>
            <a:off x="7430593" y="2550969"/>
            <a:ext cx="2153784" cy="39736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contoso.azurecr.io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920E5D-5B07-4781-B3FE-4F697927EABF}"/>
              </a:ext>
            </a:extLst>
          </p:cNvPr>
          <p:cNvSpPr/>
          <p:nvPr/>
        </p:nvSpPr>
        <p:spPr>
          <a:xfrm>
            <a:off x="7637765" y="3135678"/>
            <a:ext cx="1140755" cy="10253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r>
              <a:rPr lang="en-US" sz="1200" dirty="0"/>
              <a:t>staging-artifacts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194802-A09C-45EE-85AA-EC27DE453188}"/>
              </a:ext>
            </a:extLst>
          </p:cNvPr>
          <p:cNvSpPr/>
          <p:nvPr/>
        </p:nvSpPr>
        <p:spPr>
          <a:xfrm>
            <a:off x="7637765" y="5285064"/>
            <a:ext cx="1140755" cy="6059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r>
              <a:rPr lang="en-US" sz="1200" dirty="0"/>
              <a:t>departments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57EF59-C870-43D3-9E7D-C4EE45E960ED}"/>
              </a:ext>
            </a:extLst>
          </p:cNvPr>
          <p:cNvSpPr/>
          <p:nvPr/>
        </p:nvSpPr>
        <p:spPr>
          <a:xfrm>
            <a:off x="7637765" y="5947558"/>
            <a:ext cx="1140755" cy="4491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r>
              <a:rPr lang="en-US" sz="1200" dirty="0"/>
              <a:t>dev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4F8C057-B75A-4C48-A6D9-F155497A305E}"/>
              </a:ext>
            </a:extLst>
          </p:cNvPr>
          <p:cNvSpPr/>
          <p:nvPr/>
        </p:nvSpPr>
        <p:spPr>
          <a:xfrm>
            <a:off x="7637765" y="4217638"/>
            <a:ext cx="1140755" cy="10253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r>
              <a:rPr lang="en-US" sz="1200" dirty="0"/>
              <a:t>base-artifacts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9CF15B-2F48-4CF9-BAD9-030F2017D249}"/>
              </a:ext>
            </a:extLst>
          </p:cNvPr>
          <p:cNvSpPr/>
          <p:nvPr/>
        </p:nvSpPr>
        <p:spPr>
          <a:xfrm>
            <a:off x="8564388" y="4607013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java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1F6EEE-4170-4049-8DEB-36843396031B}"/>
              </a:ext>
            </a:extLst>
          </p:cNvPr>
          <p:cNvSpPr/>
          <p:nvPr/>
        </p:nvSpPr>
        <p:spPr>
          <a:xfrm>
            <a:off x="8564388" y="4822097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dotnet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F1D227-8F14-435C-ACEF-9013C11B8E3D}"/>
              </a:ext>
            </a:extLst>
          </p:cNvPr>
          <p:cNvSpPr/>
          <p:nvPr/>
        </p:nvSpPr>
        <p:spPr>
          <a:xfrm>
            <a:off x="8564388" y="5459382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marketing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FD760F-FDB6-4E9F-AA6C-E8CCD80DBE0F}"/>
              </a:ext>
            </a:extLst>
          </p:cNvPr>
          <p:cNvSpPr/>
          <p:nvPr/>
        </p:nvSpPr>
        <p:spPr>
          <a:xfrm>
            <a:off x="8564388" y="6081717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falcon-team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46F82B-F828-48F3-9493-7F47ECCDE1A0}"/>
              </a:ext>
            </a:extLst>
          </p:cNvPr>
          <p:cNvSpPr/>
          <p:nvPr/>
        </p:nvSpPr>
        <p:spPr>
          <a:xfrm>
            <a:off x="8564388" y="6295965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warriors-team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5E329F-DF05-4ED3-9EE1-C9CCBC90D534}"/>
              </a:ext>
            </a:extLst>
          </p:cNvPr>
          <p:cNvSpPr/>
          <p:nvPr/>
        </p:nvSpPr>
        <p:spPr>
          <a:xfrm>
            <a:off x="8564388" y="5675183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warranty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391DA75-723A-4598-8FFB-C13F6ED4420D}"/>
              </a:ext>
            </a:extLst>
          </p:cNvPr>
          <p:cNvSpPr/>
          <p:nvPr/>
        </p:nvSpPr>
        <p:spPr>
          <a:xfrm>
            <a:off x="8564388" y="5037181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/>
              <a:t>wordpress</a:t>
            </a:r>
            <a:endParaRPr lang="en-US" sz="12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381B6C-F08D-4F8D-ADBE-43339AC6B6C7}"/>
              </a:ext>
            </a:extLst>
          </p:cNvPr>
          <p:cNvSpPr/>
          <p:nvPr/>
        </p:nvSpPr>
        <p:spPr>
          <a:xfrm>
            <a:off x="8564388" y="3305639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node</a:t>
            </a:r>
          </a:p>
        </p:txBody>
      </p:sp>
      <p:pic>
        <p:nvPicPr>
          <p:cNvPr id="66" name="Node-base">
            <a:extLst>
              <a:ext uri="{FF2B5EF4-FFF2-40B4-BE49-F238E27FC236}">
                <a16:creationId xmlns:a16="http://schemas.microsoft.com/office/drawing/2014/main" id="{F05DA910-D76A-4DA1-A873-67E174C8CA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8675892" y="4415304"/>
            <a:ext cx="195941" cy="142757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70BCC10-0B68-455E-B74A-CC30AC0B8302}"/>
              </a:ext>
            </a:extLst>
          </p:cNvPr>
          <p:cNvSpPr/>
          <p:nvPr/>
        </p:nvSpPr>
        <p:spPr>
          <a:xfrm>
            <a:off x="8564388" y="3525053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java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756FF88-C8DD-41C4-ABC5-76238C4034E9}"/>
              </a:ext>
            </a:extLst>
          </p:cNvPr>
          <p:cNvSpPr/>
          <p:nvPr/>
        </p:nvSpPr>
        <p:spPr>
          <a:xfrm>
            <a:off x="8564388" y="3740137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dotnet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72FAD56-A2E2-4094-9FF1-FBE3BE9E19F3}"/>
              </a:ext>
            </a:extLst>
          </p:cNvPr>
          <p:cNvSpPr/>
          <p:nvPr/>
        </p:nvSpPr>
        <p:spPr>
          <a:xfrm>
            <a:off x="8564388" y="3955221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/>
              <a:t>wordpress</a:t>
            </a:r>
            <a:endParaRPr lang="en-US" sz="1200" dirty="0"/>
          </a:p>
        </p:txBody>
      </p:sp>
      <p:grpSp>
        <p:nvGrpSpPr>
          <p:cNvPr id="10" name="MCR">
            <a:extLst>
              <a:ext uri="{FF2B5EF4-FFF2-40B4-BE49-F238E27FC236}">
                <a16:creationId xmlns:a16="http://schemas.microsoft.com/office/drawing/2014/main" id="{A60230CC-F2C5-4BAD-8188-0BB44658C109}"/>
              </a:ext>
            </a:extLst>
          </p:cNvPr>
          <p:cNvGrpSpPr/>
          <p:nvPr/>
        </p:nvGrpSpPr>
        <p:grpSpPr>
          <a:xfrm>
            <a:off x="3866983" y="3455269"/>
            <a:ext cx="789823" cy="553580"/>
            <a:chOff x="2693602" y="4255008"/>
            <a:chExt cx="789935" cy="55366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645DD7-A301-411B-A1A4-D4919A53C187}"/>
                </a:ext>
              </a:extLst>
            </p:cNvPr>
            <p:cNvSpPr txBox="1"/>
            <p:nvPr/>
          </p:nvSpPr>
          <p:spPr>
            <a:xfrm>
              <a:off x="2693602" y="4608585"/>
              <a:ext cx="789935" cy="20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201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</a:rPr>
                <a:t>MCR</a:t>
              </a:r>
            </a:p>
          </p:txBody>
        </p:sp>
        <p:pic>
          <p:nvPicPr>
            <p:cNvPr id="14" name="MCR" descr="C:\Users\steve\AppData\Local\Temp\SNAGHTML3c2ca0f.PNG">
              <a:extLst>
                <a:ext uri="{FF2B5EF4-FFF2-40B4-BE49-F238E27FC236}">
                  <a16:creationId xmlns:a16="http://schemas.microsoft.com/office/drawing/2014/main" id="{9DD3B6FD-99D1-47BE-A283-B1A06D7B7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373" y="4255008"/>
              <a:ext cx="439154" cy="403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2348B9-9501-46EC-9CCB-780F2951E826}"/>
              </a:ext>
            </a:extLst>
          </p:cNvPr>
          <p:cNvGrpSpPr/>
          <p:nvPr/>
        </p:nvGrpSpPr>
        <p:grpSpPr>
          <a:xfrm>
            <a:off x="6629400" y="1718962"/>
            <a:ext cx="1066517" cy="921400"/>
            <a:chOff x="4709527" y="3746417"/>
            <a:chExt cx="1066517" cy="9214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8630FBA-EEE2-4ABC-8872-599E8FFBE8F9}"/>
                </a:ext>
              </a:extLst>
            </p:cNvPr>
            <p:cNvSpPr/>
            <p:nvPr/>
          </p:nvSpPr>
          <p:spPr>
            <a:xfrm>
              <a:off x="4709527" y="4175374"/>
              <a:ext cx="106651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Private Registry</a:t>
              </a:r>
            </a:p>
            <a:p>
              <a:pPr algn="ctr" defTabSz="895848">
                <a:defRPr/>
              </a:pP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ecr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gcr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dtr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harbor,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jfrog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…</a:t>
              </a:r>
            </a:p>
          </p:txBody>
        </p:sp>
        <p:pic>
          <p:nvPicPr>
            <p:cNvPr id="20" name="ACR">
              <a:extLst>
                <a:ext uri="{FF2B5EF4-FFF2-40B4-BE49-F238E27FC236}">
                  <a16:creationId xmlns:a16="http://schemas.microsoft.com/office/drawing/2014/main" id="{AA09A782-184C-4ABE-A309-1F5033335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1752" y="3746417"/>
              <a:ext cx="554543" cy="554543"/>
            </a:xfrm>
            <a:prstGeom prst="rect">
              <a:avLst/>
            </a:prstGeom>
          </p:spPr>
        </p:pic>
      </p:grpSp>
      <p:pic>
        <p:nvPicPr>
          <p:cNvPr id="22" name="Quay" descr="Image result for quay registry icon">
            <a:extLst>
              <a:ext uri="{FF2B5EF4-FFF2-40B4-BE49-F238E27FC236}">
                <a16:creationId xmlns:a16="http://schemas.microsoft.com/office/drawing/2014/main" id="{51584B5D-6503-4303-A7D6-D2267CAB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95" y="4962131"/>
            <a:ext cx="516399" cy="14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itHub" descr="A close up of a logo&#10;&#10;Description automatically generated">
            <a:extLst>
              <a:ext uri="{FF2B5EF4-FFF2-40B4-BE49-F238E27FC236}">
                <a16:creationId xmlns:a16="http://schemas.microsoft.com/office/drawing/2014/main" id="{BB7B73A2-14B1-4604-81DE-BEB41B7E4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516" y="5408505"/>
            <a:ext cx="506756" cy="50675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E3B3F59-7A20-470A-824D-D7DC528D9C52}"/>
              </a:ext>
            </a:extLst>
          </p:cNvPr>
          <p:cNvSpPr/>
          <p:nvPr/>
        </p:nvSpPr>
        <p:spPr>
          <a:xfrm>
            <a:off x="3676710" y="1690687"/>
            <a:ext cx="1257300" cy="49577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Public Registries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24CBBF-2B91-40D8-BF83-29C2F7DA2367}"/>
              </a:ext>
            </a:extLst>
          </p:cNvPr>
          <p:cNvSpPr/>
          <p:nvPr/>
        </p:nvSpPr>
        <p:spPr>
          <a:xfrm>
            <a:off x="6629400" y="1690688"/>
            <a:ext cx="4918769" cy="49577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Your Environment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aws</a:t>
            </a:r>
            <a:r>
              <a:rPr lang="en-US" sz="1400" dirty="0">
                <a:solidFill>
                  <a:sysClr val="windowText" lastClr="000000"/>
                </a:solidFill>
              </a:rPr>
              <a:t>, azure, google, on-prem, …</a:t>
            </a:r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74125E94-C72E-4525-A7C2-C937D83B9A18}"/>
              </a:ext>
            </a:extLst>
          </p:cNvPr>
          <p:cNvSpPr/>
          <p:nvPr/>
        </p:nvSpPr>
        <p:spPr>
          <a:xfrm>
            <a:off x="5098055" y="3199028"/>
            <a:ext cx="1405705" cy="7242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Public Internet</a:t>
            </a:r>
          </a:p>
        </p:txBody>
      </p:sp>
      <p:sp>
        <p:nvSpPr>
          <p:cNvPr id="37" name="Lightning Bolt 36">
            <a:extLst>
              <a:ext uri="{FF2B5EF4-FFF2-40B4-BE49-F238E27FC236}">
                <a16:creationId xmlns:a16="http://schemas.microsoft.com/office/drawing/2014/main" id="{10BC598C-9F20-4CE3-B929-145F79F6A704}"/>
              </a:ext>
            </a:extLst>
          </p:cNvPr>
          <p:cNvSpPr/>
          <p:nvPr/>
        </p:nvSpPr>
        <p:spPr>
          <a:xfrm flipH="1">
            <a:off x="5902816" y="3555691"/>
            <a:ext cx="377127" cy="57355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8E7B714-63A8-4091-A909-AF8A3F4C52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1314" y="2753270"/>
            <a:ext cx="637674" cy="4857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C4C490-EA7B-4A3B-AD68-636A8BA00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0552" y="3186116"/>
            <a:ext cx="637674" cy="4857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F08EB9-C2D9-4862-AEAC-43A41CD58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0058" y="3399178"/>
            <a:ext cx="637674" cy="48576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1EF5EC-2B7C-479E-A7A2-605341A018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8988" y="3923284"/>
            <a:ext cx="485393" cy="485768"/>
          </a:xfrm>
          <a:prstGeom prst="rect">
            <a:avLst/>
          </a:prstGeom>
        </p:spPr>
      </p:pic>
      <p:pic>
        <p:nvPicPr>
          <p:cNvPr id="67" name="Node-Hub">
            <a:extLst>
              <a:ext uri="{FF2B5EF4-FFF2-40B4-BE49-F238E27FC236}">
                <a16:creationId xmlns:a16="http://schemas.microsoft.com/office/drawing/2014/main" id="{28701133-CF32-41F6-9847-3A49FC274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4163924" y="2749711"/>
            <a:ext cx="195941" cy="142757"/>
          </a:xfrm>
          <a:prstGeom prst="rect">
            <a:avLst/>
          </a:prstGeom>
        </p:spPr>
      </p:pic>
      <p:pic>
        <p:nvPicPr>
          <p:cNvPr id="42" name="code" descr="A picture containing plate, dishware, tableware, object&#10;&#10;Description automatically generated">
            <a:extLst>
              <a:ext uri="{FF2B5EF4-FFF2-40B4-BE49-F238E27FC236}">
                <a16:creationId xmlns:a16="http://schemas.microsoft.com/office/drawing/2014/main" id="{14C5332B-3A04-4AB9-8457-6801DCE5A9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04" y="7057792"/>
            <a:ext cx="283717" cy="283717"/>
          </a:xfrm>
          <a:prstGeom prst="rect">
            <a:avLst/>
          </a:prstGeom>
        </p:spPr>
      </p:pic>
      <p:pic>
        <p:nvPicPr>
          <p:cNvPr id="71" name="marketing-image">
            <a:extLst>
              <a:ext uri="{FF2B5EF4-FFF2-40B4-BE49-F238E27FC236}">
                <a16:creationId xmlns:a16="http://schemas.microsoft.com/office/drawing/2014/main" id="{D3D0A573-82C8-43B2-94D4-367C13266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6816803" y="3808795"/>
            <a:ext cx="195941" cy="142757"/>
          </a:xfrm>
          <a:prstGeom prst="rect">
            <a:avLst/>
          </a:prstGeom>
        </p:spPr>
      </p:pic>
      <p:pic>
        <p:nvPicPr>
          <p:cNvPr id="78" name="SecurityScanning" descr="Image result for azure security center logo">
            <a:extLst>
              <a:ext uri="{FF2B5EF4-FFF2-40B4-BE49-F238E27FC236}">
                <a16:creationId xmlns:a16="http://schemas.microsoft.com/office/drawing/2014/main" id="{715163B9-D260-47DA-9AEE-29890FD2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501" y="2613745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Docker Hub">
            <a:extLst>
              <a:ext uri="{FF2B5EF4-FFF2-40B4-BE49-F238E27FC236}">
                <a16:creationId xmlns:a16="http://schemas.microsoft.com/office/drawing/2014/main" id="{13501FA0-238E-4DAE-A873-AF57E1C3EFE1}"/>
              </a:ext>
            </a:extLst>
          </p:cNvPr>
          <p:cNvGrpSpPr/>
          <p:nvPr/>
        </p:nvGrpSpPr>
        <p:grpSpPr>
          <a:xfrm>
            <a:off x="3865278" y="2550969"/>
            <a:ext cx="793232" cy="617613"/>
            <a:chOff x="8081204" y="5137617"/>
            <a:chExt cx="1358036" cy="1057369"/>
          </a:xfrm>
        </p:grpSpPr>
        <p:pic>
          <p:nvPicPr>
            <p:cNvPr id="7" name="Docker Hub" descr="Image result for docker hub logo">
              <a:extLst>
                <a:ext uri="{FF2B5EF4-FFF2-40B4-BE49-F238E27FC236}">
                  <a16:creationId xmlns:a16="http://schemas.microsoft.com/office/drawing/2014/main" id="{EC9D1828-2ADC-4ED8-B78D-97244066E8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8280189" y="5137617"/>
              <a:ext cx="1070675" cy="88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0BA746-2DA2-48AF-B240-C748D44EADFE}"/>
                </a:ext>
              </a:extLst>
            </p:cNvPr>
            <p:cNvSpPr txBox="1"/>
            <p:nvPr/>
          </p:nvSpPr>
          <p:spPr>
            <a:xfrm>
              <a:off x="8081204" y="5795130"/>
              <a:ext cx="1358036" cy="399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1"/>
              <a:r>
                <a:rPr lang="en-US" sz="900" dirty="0">
                  <a:solidFill>
                    <a:sysClr val="windowText" lastClr="000000"/>
                  </a:solidFill>
                  <a:latin typeface="Calibri" panose="020F0502020204030204"/>
                </a:rPr>
                <a:t>Docker Hub</a:t>
              </a:r>
            </a:p>
          </p:txBody>
        </p:sp>
      </p:grpSp>
      <p:pic>
        <p:nvPicPr>
          <p:cNvPr id="18" name="ACR Build">
            <a:extLst>
              <a:ext uri="{FF2B5EF4-FFF2-40B4-BE49-F238E27FC236}">
                <a16:creationId xmlns:a16="http://schemas.microsoft.com/office/drawing/2014/main" id="{0111DB08-A988-4DF7-8D81-B20DFC00A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2895" y="3494892"/>
            <a:ext cx="497937" cy="497937"/>
          </a:xfrm>
          <a:prstGeom prst="rect">
            <a:avLst/>
          </a:prstGeom>
        </p:spPr>
      </p:pic>
      <p:pic>
        <p:nvPicPr>
          <p:cNvPr id="69" name="Redhat" descr="A close up of a logo&#10;&#10;Description automatically generated">
            <a:extLst>
              <a:ext uri="{FF2B5EF4-FFF2-40B4-BE49-F238E27FC236}">
                <a16:creationId xmlns:a16="http://schemas.microsoft.com/office/drawing/2014/main" id="{1261AF9A-33F0-4EE4-83F2-765A8F74CD2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5" t="27708" r="13421" b="13191"/>
          <a:stretch/>
        </p:blipFill>
        <p:spPr>
          <a:xfrm>
            <a:off x="4023562" y="4128163"/>
            <a:ext cx="476665" cy="47397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A0B0483-E0D6-4B0A-8C19-ACD423486407}"/>
              </a:ext>
            </a:extLst>
          </p:cNvPr>
          <p:cNvSpPr/>
          <p:nvPr/>
        </p:nvSpPr>
        <p:spPr>
          <a:xfrm>
            <a:off x="8564388" y="4387599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node</a:t>
            </a:r>
          </a:p>
        </p:txBody>
      </p:sp>
      <p:pic>
        <p:nvPicPr>
          <p:cNvPr id="72" name="Node-staging">
            <a:extLst>
              <a:ext uri="{FF2B5EF4-FFF2-40B4-BE49-F238E27FC236}">
                <a16:creationId xmlns:a16="http://schemas.microsoft.com/office/drawing/2014/main" id="{54FF4F93-55E0-48DE-9727-426C0366EA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8675892" y="3340721"/>
            <a:ext cx="195941" cy="142757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FC331311-8836-4513-A720-7584C7369F0F}"/>
              </a:ext>
            </a:extLst>
          </p:cNvPr>
          <p:cNvSpPr/>
          <p:nvPr/>
        </p:nvSpPr>
        <p:spPr>
          <a:xfrm>
            <a:off x="259574" y="1652704"/>
            <a:ext cx="6318562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Buffer base artifacts in your secured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Scan, test, validate base artifacts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 all of this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protected and available, when things outside your control aren’t secured or available</a:t>
            </a:r>
          </a:p>
        </p:txBody>
      </p:sp>
      <p:pic>
        <p:nvPicPr>
          <p:cNvPr id="85" name="Twistlock" descr="Related image">
            <a:extLst>
              <a:ext uri="{FF2B5EF4-FFF2-40B4-BE49-F238E27FC236}">
                <a16:creationId xmlns:a16="http://schemas.microsoft.com/office/drawing/2014/main" id="{F73DD1B0-0D8E-4E02-AE85-64D32B2DD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407" y="2459815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FAD6A4D-B433-42FC-9545-68C4C7627F0D}"/>
              </a:ext>
            </a:extLst>
          </p:cNvPr>
          <p:cNvSpPr/>
          <p:nvPr/>
        </p:nvSpPr>
        <p:spPr>
          <a:xfrm>
            <a:off x="6598249" y="3923284"/>
            <a:ext cx="594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ACR Tasks</a:t>
            </a:r>
            <a:endParaRPr lang="en-US" sz="800" kern="0" dirty="0">
              <a:solidFill>
                <a:sysClr val="windowText" lastClr="000000"/>
              </a:solidFill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0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4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C 0.05664 0.16852 0.36289 0.08472 0.4349 0.0835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3.7037E-6 C -0.09101 -3.7037E-6 -0.10729 0.15486 0.06198 0.15672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7824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7" presetClass="path" presetSubtype="0" accel="50000" decel="50000" fill="hold" nodeType="click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45833E-6 3.33333E-6 C -0.08854 3.33333E-6 -0.0793 -0.08542 -0.15482 -0.08635 " pathEditMode="relative" rAng="0" ptsTypes="AA">
                                      <p:cBhvr>
                                        <p:cTn id="112" dur="1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7" y="-4329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-0.00104 -0.48704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C 0.00208 0.17083 0.13737 0.24398 0.21458 0.24213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4" presetClass="exit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4" presetClass="exit" presetSubtype="5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4" presetClass="exit" presetSubtype="5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4" presetClass="exit" presetSubtype="5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4" presetClass="exit" presetSubtype="5" fill="hold" grpId="2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vertical)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4" presetClass="exit" presetSubtype="5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4" presetClass="exit" presetSubtype="5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4" presetClass="exit" presetSubtype="5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73" grpId="0" animBg="1"/>
      <p:bldP spid="53" grpId="0" animBg="1"/>
      <p:bldP spid="44" grpId="0" animBg="1"/>
      <p:bldP spid="45" grpId="0" animBg="1"/>
      <p:bldP spid="54" grpId="0" animBg="1"/>
      <p:bldP spid="74" grpId="0" animBg="1"/>
      <p:bldP spid="75" grpId="0" animBg="1"/>
      <p:bldP spid="76" grpId="0" animBg="1"/>
      <p:bldP spid="77" grpId="0" animBg="1"/>
      <p:bldP spid="31" grpId="0" animBg="1"/>
      <p:bldP spid="32" grpId="0" animBg="1"/>
      <p:bldP spid="32" grpId="1" animBg="1"/>
      <p:bldP spid="32" grpId="2" animBg="1"/>
      <p:bldP spid="37" grpId="0" animBg="1"/>
      <p:bldP spid="37" grpId="1" animBg="1"/>
      <p:bldP spid="43" grpId="0" animBg="1"/>
      <p:bldP spid="83" grpId="0" animBg="1"/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983"/>
            <a:ext cx="10515600" cy="2852333"/>
          </a:xfrm>
        </p:spPr>
        <p:txBody>
          <a:bodyPr/>
          <a:lstStyle/>
          <a:p>
            <a:r>
              <a:rPr lang="en-US" dirty="0"/>
              <a:t>Docker Content Trust</a:t>
            </a:r>
            <a:br>
              <a:rPr lang="en-US" dirty="0"/>
            </a:br>
            <a:r>
              <a:rPr lang="en-US" dirty="0"/>
              <a:t>Image Signing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300"/>
            <a:ext cx="10515600" cy="1499974"/>
          </a:xfrm>
        </p:spPr>
        <p:txBody>
          <a:bodyPr/>
          <a:lstStyle/>
          <a:p>
            <a:r>
              <a:rPr lang="en-US" dirty="0"/>
              <a:t>Assuring an image validation source to destination</a:t>
            </a:r>
          </a:p>
        </p:txBody>
      </p:sp>
      <p:pic>
        <p:nvPicPr>
          <p:cNvPr id="1026" name="Picture 2" descr="Image result for docker content trust">
            <a:extLst>
              <a:ext uri="{FF2B5EF4-FFF2-40B4-BE49-F238E27FC236}">
                <a16:creationId xmlns:a16="http://schemas.microsoft.com/office/drawing/2014/main" id="{468A34D1-202B-4734-9CF3-B718D7C62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634" y="1790740"/>
            <a:ext cx="3296229" cy="296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16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E6CFB-B49D-4DE3-A5A2-A9D65C13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 Content Trust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CB80A6-EB5C-4FC9-80BA-D69A90CAF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Trust Preview added September ’18</a:t>
            </a:r>
          </a:p>
          <a:p>
            <a:pPr lvl="1"/>
            <a:r>
              <a:rPr lang="en-US" dirty="0"/>
              <a:t>Images signed at the source, stored in ACR, validated on the client</a:t>
            </a: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88ED2E-0BEE-4E5C-BB10-A93AC6833B57}"/>
              </a:ext>
            </a:extLst>
          </p:cNvPr>
          <p:cNvGrpSpPr/>
          <p:nvPr/>
        </p:nvGrpSpPr>
        <p:grpSpPr>
          <a:xfrm>
            <a:off x="10055210" y="67407"/>
            <a:ext cx="2332951" cy="2405012"/>
            <a:chOff x="8275637" y="3420149"/>
            <a:chExt cx="3686325" cy="3800190"/>
          </a:xfrm>
        </p:grpSpPr>
        <p:pic>
          <p:nvPicPr>
            <p:cNvPr id="7" name="Picture 2" descr="Related image">
              <a:extLst>
                <a:ext uri="{FF2B5EF4-FFF2-40B4-BE49-F238E27FC236}">
                  <a16:creationId xmlns:a16="http://schemas.microsoft.com/office/drawing/2014/main" id="{B13EA80D-9684-4FFB-8F93-82F7F4370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637" y="3420149"/>
              <a:ext cx="3686325" cy="335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Related image">
              <a:extLst>
                <a:ext uri="{FF2B5EF4-FFF2-40B4-BE49-F238E27FC236}">
                  <a16:creationId xmlns:a16="http://schemas.microsoft.com/office/drawing/2014/main" id="{A08FD8EF-322C-4339-8531-973BFF720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7774" y="5439014"/>
              <a:ext cx="1781325" cy="178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86F031A-70DE-456C-87A0-7A8C1BDA6CE1}"/>
              </a:ext>
            </a:extLst>
          </p:cNvPr>
          <p:cNvSpPr/>
          <p:nvPr/>
        </p:nvSpPr>
        <p:spPr>
          <a:xfrm>
            <a:off x="4527257" y="4500666"/>
            <a:ext cx="2776857" cy="14901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82CDA3-24D6-4D50-B9BD-3622C6927EBC}"/>
              </a:ext>
            </a:extLst>
          </p:cNvPr>
          <p:cNvGrpSpPr/>
          <p:nvPr/>
        </p:nvGrpSpPr>
        <p:grpSpPr>
          <a:xfrm>
            <a:off x="7141594" y="4654188"/>
            <a:ext cx="339525" cy="339525"/>
            <a:chOff x="3775313" y="193718"/>
            <a:chExt cx="346333" cy="34633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3B1A2CB-E524-40EC-B0EC-FDBD2A9E64E6}"/>
                </a:ext>
              </a:extLst>
            </p:cNvPr>
            <p:cNvSpPr/>
            <p:nvPr/>
          </p:nvSpPr>
          <p:spPr>
            <a:xfrm>
              <a:off x="3830388" y="248476"/>
              <a:ext cx="236787" cy="236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E99B22-75A2-444E-9FCF-581F07C018A6}"/>
                </a:ext>
              </a:extLst>
            </p:cNvPr>
            <p:cNvGrpSpPr/>
            <p:nvPr/>
          </p:nvGrpSpPr>
          <p:grpSpPr>
            <a:xfrm>
              <a:off x="3775313" y="193718"/>
              <a:ext cx="346333" cy="346333"/>
              <a:chOff x="4005898" y="283625"/>
              <a:chExt cx="346333" cy="346333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2811AC08-E5AB-4381-BF6C-AEF629E0C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05898" y="283625"/>
                <a:ext cx="346333" cy="346333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53D474-34B9-49FC-BABA-741536F7ABCF}"/>
                  </a:ext>
                </a:extLst>
              </p:cNvPr>
              <p:cNvSpPr txBox="1"/>
              <p:nvPr/>
            </p:nvSpPr>
            <p:spPr>
              <a:xfrm>
                <a:off x="4012545" y="336478"/>
                <a:ext cx="330627" cy="232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2" dirty="0" err="1"/>
                  <a:t>api</a:t>
                </a:r>
                <a:endParaRPr lang="en-US" sz="882" dirty="0"/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2CC10AC-9325-46D4-8F0B-EE64606EF632}"/>
              </a:ext>
            </a:extLst>
          </p:cNvPr>
          <p:cNvSpPr/>
          <p:nvPr/>
        </p:nvSpPr>
        <p:spPr>
          <a:xfrm>
            <a:off x="4947648" y="4971121"/>
            <a:ext cx="1992055" cy="358570"/>
          </a:xfrm>
          <a:prstGeom prst="rect">
            <a:avLst/>
          </a:prstGeom>
          <a:solidFill>
            <a:srgbClr val="24B8EB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/>
              <a:t>Images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CAB10F-6429-4F06-99C9-9EED93BA92FE}"/>
              </a:ext>
            </a:extLst>
          </p:cNvPr>
          <p:cNvSpPr/>
          <p:nvPr/>
        </p:nvSpPr>
        <p:spPr>
          <a:xfrm>
            <a:off x="4947648" y="5547319"/>
            <a:ext cx="1992055" cy="358570"/>
          </a:xfrm>
          <a:prstGeom prst="rect">
            <a:avLst/>
          </a:prstGeom>
          <a:solidFill>
            <a:srgbClr val="0666DD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/>
              <a:t>Signatures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735A88-3FAC-4B24-ACC4-BF0AEBF5A09E}"/>
              </a:ext>
            </a:extLst>
          </p:cNvPr>
          <p:cNvSpPr txBox="1"/>
          <p:nvPr/>
        </p:nvSpPr>
        <p:spPr>
          <a:xfrm>
            <a:off x="5701535" y="4500666"/>
            <a:ext cx="1387941" cy="226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2" dirty="0">
                <a:sym typeface="Wingdings 2" panose="05020102010507070707" pitchFamily="18" charset="2"/>
              </a:rPr>
              <a:t></a:t>
            </a:r>
            <a:r>
              <a:rPr lang="en-US" sz="882" dirty="0"/>
              <a:t> Content Trust Enabled, </a:t>
            </a:r>
          </a:p>
        </p:txBody>
      </p:sp>
      <p:pic>
        <p:nvPicPr>
          <p:cNvPr id="18" name="Picture 6" descr="Image result for shipping manifest icon">
            <a:extLst>
              <a:ext uri="{FF2B5EF4-FFF2-40B4-BE49-F238E27FC236}">
                <a16:creationId xmlns:a16="http://schemas.microsoft.com/office/drawing/2014/main" id="{E2D0F66C-0737-4844-846F-91833C6C2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11" y="5297435"/>
            <a:ext cx="241567" cy="29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See the source image">
            <a:extLst>
              <a:ext uri="{FF2B5EF4-FFF2-40B4-BE49-F238E27FC236}">
                <a16:creationId xmlns:a16="http://schemas.microsoft.com/office/drawing/2014/main" id="{D94176DA-3D61-4BF4-9FAF-182505780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4301368" y="5039640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C447AC8-C17B-4996-B244-06CD3A02E22B}"/>
              </a:ext>
            </a:extLst>
          </p:cNvPr>
          <p:cNvGrpSpPr/>
          <p:nvPr/>
        </p:nvGrpSpPr>
        <p:grpSpPr>
          <a:xfrm>
            <a:off x="4316027" y="4653058"/>
            <a:ext cx="339525" cy="339525"/>
            <a:chOff x="3775313" y="193718"/>
            <a:chExt cx="346333" cy="34633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BC0D7B-951B-4542-9600-B0832B06E7F6}"/>
                </a:ext>
              </a:extLst>
            </p:cNvPr>
            <p:cNvSpPr/>
            <p:nvPr/>
          </p:nvSpPr>
          <p:spPr>
            <a:xfrm>
              <a:off x="3830388" y="248476"/>
              <a:ext cx="236787" cy="236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D8FFD10-6EF3-4C16-A16E-647D080226A1}"/>
                </a:ext>
              </a:extLst>
            </p:cNvPr>
            <p:cNvGrpSpPr/>
            <p:nvPr/>
          </p:nvGrpSpPr>
          <p:grpSpPr>
            <a:xfrm>
              <a:off x="3775313" y="193718"/>
              <a:ext cx="346333" cy="346333"/>
              <a:chOff x="4005898" y="283625"/>
              <a:chExt cx="346333" cy="346333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2F716631-4C68-4459-B989-C4C905D0A1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05898" y="283625"/>
                <a:ext cx="346333" cy="346333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A8674C-EC99-413D-A8AA-2DD25FADAB44}"/>
                  </a:ext>
                </a:extLst>
              </p:cNvPr>
              <p:cNvSpPr txBox="1"/>
              <p:nvPr/>
            </p:nvSpPr>
            <p:spPr>
              <a:xfrm>
                <a:off x="4012545" y="336478"/>
                <a:ext cx="330627" cy="232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2" dirty="0" err="1"/>
                  <a:t>api</a:t>
                </a:r>
                <a:endParaRPr lang="en-US" sz="882" dirty="0"/>
              </a:p>
            </p:txBody>
          </p:sp>
        </p:grpSp>
      </p:grpSp>
      <p:pic>
        <p:nvPicPr>
          <p:cNvPr id="25" name="Picture 10" descr="See the source image">
            <a:extLst>
              <a:ext uri="{FF2B5EF4-FFF2-40B4-BE49-F238E27FC236}">
                <a16:creationId xmlns:a16="http://schemas.microsoft.com/office/drawing/2014/main" id="{37D6EF05-2789-4FB1-9FAA-C8F93C23FA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7126935" y="5039640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E582795-B9C9-42F8-B15D-5EC6CB8B7604}"/>
              </a:ext>
            </a:extLst>
          </p:cNvPr>
          <p:cNvSpPr txBox="1"/>
          <p:nvPr/>
        </p:nvSpPr>
        <p:spPr>
          <a:xfrm>
            <a:off x="4723369" y="4409882"/>
            <a:ext cx="559769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5" dirty="0">
                <a:latin typeface="Consolas" panose="020B0609020204030204" pitchFamily="49" charset="0"/>
              </a:rPr>
              <a:t>acr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A25A16-47BD-4E7E-8BA9-8663B760AD97}"/>
              </a:ext>
            </a:extLst>
          </p:cNvPr>
          <p:cNvSpPr txBox="1"/>
          <p:nvPr/>
        </p:nvSpPr>
        <p:spPr>
          <a:xfrm>
            <a:off x="1229447" y="4145818"/>
            <a:ext cx="1546662" cy="36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5" dirty="0">
                <a:latin typeface="Consolas" panose="020B0609020204030204" pitchFamily="49" charset="0"/>
              </a:rPr>
              <a:t>docker push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C9376-8F32-4B95-875A-294DF34B36E2}"/>
              </a:ext>
            </a:extLst>
          </p:cNvPr>
          <p:cNvSpPr txBox="1"/>
          <p:nvPr/>
        </p:nvSpPr>
        <p:spPr>
          <a:xfrm>
            <a:off x="8803122" y="4145818"/>
            <a:ext cx="1546662" cy="36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5" dirty="0">
                <a:latin typeface="Consolas" panose="020B0609020204030204" pitchFamily="49" charset="0"/>
              </a:rPr>
              <a:t>docker pull</a:t>
            </a:r>
          </a:p>
        </p:txBody>
      </p:sp>
      <p:pic>
        <p:nvPicPr>
          <p:cNvPr id="29" name="Picture 10" descr="See the source image">
            <a:extLst>
              <a:ext uri="{FF2B5EF4-FFF2-40B4-BE49-F238E27FC236}">
                <a16:creationId xmlns:a16="http://schemas.microsoft.com/office/drawing/2014/main" id="{CC294C75-6177-4DE1-9746-FF00EFAAB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1491201" y="5046283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A330B9-AB16-45A9-8690-11A6050E762A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 flipV="1">
            <a:off x="1888543" y="5150406"/>
            <a:ext cx="2412824" cy="6643"/>
          </a:xfrm>
          <a:prstGeom prst="straightConnector1">
            <a:avLst/>
          </a:prstGeom>
          <a:ln w="38100">
            <a:solidFill>
              <a:srgbClr val="24B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27C75B-8D87-4D6C-8F8F-762BD49FB0D4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7524278" y="5150406"/>
            <a:ext cx="2200886" cy="0"/>
          </a:xfrm>
          <a:prstGeom prst="straightConnector1">
            <a:avLst/>
          </a:prstGeom>
          <a:ln w="38100">
            <a:solidFill>
              <a:srgbClr val="24B8E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10" descr="See the source image">
            <a:extLst>
              <a:ext uri="{FF2B5EF4-FFF2-40B4-BE49-F238E27FC236}">
                <a16:creationId xmlns:a16="http://schemas.microsoft.com/office/drawing/2014/main" id="{1EAEAF4D-39A5-40B7-9E5B-0B8CF3B5A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9729310" y="5020247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public private key icon">
            <a:extLst>
              <a:ext uri="{FF2B5EF4-FFF2-40B4-BE49-F238E27FC236}">
                <a16:creationId xmlns:a16="http://schemas.microsoft.com/office/drawing/2014/main" id="{D6AF7DCE-0F1D-4CE1-8BCE-48F964F5B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95" y="5297435"/>
            <a:ext cx="759097" cy="3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public private key icon">
            <a:extLst>
              <a:ext uri="{FF2B5EF4-FFF2-40B4-BE49-F238E27FC236}">
                <a16:creationId xmlns:a16="http://schemas.microsoft.com/office/drawing/2014/main" id="{F7EE1D65-7DDE-4155-A2B9-DB012F731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556" y="5261172"/>
            <a:ext cx="759097" cy="3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public private key icon">
            <a:extLst>
              <a:ext uri="{FF2B5EF4-FFF2-40B4-BE49-F238E27FC236}">
                <a16:creationId xmlns:a16="http://schemas.microsoft.com/office/drawing/2014/main" id="{E116075D-3943-4FCC-8D21-06CE085DB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37" y="5800147"/>
            <a:ext cx="759097" cy="3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52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82B7E-5144-42CB-9690-922F8C77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ACR Tasks</a:t>
            </a:r>
            <a:br>
              <a:rPr lang="en-US" dirty="0">
                <a:solidFill>
                  <a:sysClr val="windowText" lastClr="000000"/>
                </a:solidFill>
              </a:rPr>
            </a:b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sz="2800" i="1" dirty="0">
                <a:solidFill>
                  <a:sysClr val="windowText" lastClr="000000"/>
                </a:solidFill>
              </a:rPr>
              <a:t>A primitive of container </a:t>
            </a:r>
            <a:br>
              <a:rPr lang="en-US" sz="2800" i="1" dirty="0">
                <a:solidFill>
                  <a:sysClr val="windowText" lastClr="000000"/>
                </a:solidFill>
              </a:rPr>
            </a:br>
            <a:r>
              <a:rPr lang="en-US" sz="2800" i="1" dirty="0">
                <a:solidFill>
                  <a:sysClr val="windowText" lastClr="000000"/>
                </a:solidFill>
              </a:rPr>
              <a:t>lifecycle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1C0568-3CE4-443A-8476-0F6CC2D59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Build, Patch, Manage Container Artifacts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7BF5F8B-95CF-43A3-9B84-FDAE7ABAF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6136" y="1834512"/>
            <a:ext cx="3377315" cy="337731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A0CBA2-DE5C-4376-B914-9955099C8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8821" y="1646174"/>
            <a:ext cx="3377315" cy="33773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9F5965-4FD6-4435-8341-635744227BDD}"/>
              </a:ext>
            </a:extLst>
          </p:cNvPr>
          <p:cNvSpPr/>
          <p:nvPr/>
        </p:nvSpPr>
        <p:spPr>
          <a:xfrm>
            <a:off x="4394097" y="5750984"/>
            <a:ext cx="3358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>
              <a:defRPr/>
            </a:pPr>
            <a:r>
              <a:rPr lang="en-US" sz="3600" dirty="0">
                <a:solidFill>
                  <a:sysClr val="windowText" lastClr="000000"/>
                </a:solidFill>
                <a:latin typeface="Calibri" panose="020F0502020204030204"/>
              </a:rPr>
              <a:t>aka.ms/acr/tasks</a:t>
            </a:r>
          </a:p>
        </p:txBody>
      </p:sp>
    </p:spTree>
    <p:extLst>
      <p:ext uri="{BB962C8B-B14F-4D97-AF65-F5344CB8AC3E}">
        <p14:creationId xmlns:p14="http://schemas.microsoft.com/office/powerpoint/2010/main" val="416919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2">
        <p:fade/>
      </p:transition>
    </mc:Choice>
    <mc:Fallback xmlns="">
      <p:transition spd="med" advTm="2302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C808-AED0-433B-876A-E72AABE5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 Tasks: OS &amp; FX Patching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4CEE91-F0DF-46AD-B902-3E292FF1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7" y="2260967"/>
            <a:ext cx="431527" cy="42878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BF667EA-1A52-4781-9BF9-0134AA1A1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8827" y="2430270"/>
            <a:ext cx="1150026" cy="115002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2A30C8F-9165-4C93-8337-A656C05C6DF1}"/>
              </a:ext>
            </a:extLst>
          </p:cNvPr>
          <p:cNvGrpSpPr/>
          <p:nvPr/>
        </p:nvGrpSpPr>
        <p:grpSpPr>
          <a:xfrm>
            <a:off x="138714" y="3496154"/>
            <a:ext cx="2062492" cy="707060"/>
            <a:chOff x="910094" y="2049251"/>
            <a:chExt cx="2875822" cy="98588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0407EA0-411E-4494-AC96-3496A2291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85370" y="2049251"/>
              <a:ext cx="900546" cy="90054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F1470DF-978B-4327-9B56-8E24C4D5A997}"/>
                </a:ext>
              </a:extLst>
            </p:cNvPr>
            <p:cNvGrpSpPr/>
            <p:nvPr/>
          </p:nvGrpSpPr>
          <p:grpSpPr>
            <a:xfrm>
              <a:off x="910094" y="2132026"/>
              <a:ext cx="1144645" cy="886965"/>
              <a:chOff x="1577773" y="2029935"/>
              <a:chExt cx="1144645" cy="886965"/>
            </a:xfrm>
          </p:grpSpPr>
          <p:pic>
            <p:nvPicPr>
              <p:cNvPr id="16" name="Picture 15" descr="Image result for docker hub logo">
                <a:extLst>
                  <a:ext uri="{FF2B5EF4-FFF2-40B4-BE49-F238E27FC236}">
                    <a16:creationId xmlns:a16="http://schemas.microsoft.com/office/drawing/2014/main" id="{7A1E9739-5A29-405D-B92A-764198BD6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7773" y="2029935"/>
                <a:ext cx="1144645" cy="6508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6494862-9852-4B1A-BE33-AD8D4E4B4F07}"/>
                  </a:ext>
                </a:extLst>
              </p:cNvPr>
              <p:cNvSpPr/>
              <p:nvPr/>
            </p:nvSpPr>
            <p:spPr>
              <a:xfrm>
                <a:off x="1688376" y="2636182"/>
                <a:ext cx="926600" cy="280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01"/>
                <a:r>
                  <a:rPr lang="en-US" sz="12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27DDCE-9E0E-4561-B549-F99B2BA0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3697" y="2132026"/>
              <a:ext cx="702671" cy="68621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31824D-A80B-4747-9621-E9D9BA31E2A9}"/>
                </a:ext>
              </a:extLst>
            </p:cNvPr>
            <p:cNvSpPr/>
            <p:nvPr/>
          </p:nvSpPr>
          <p:spPr>
            <a:xfrm>
              <a:off x="2260741" y="2738273"/>
              <a:ext cx="487634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MCR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0EDF8E-F72A-4480-B75D-2FA0AB198936}"/>
                </a:ext>
              </a:extLst>
            </p:cNvPr>
            <p:cNvSpPr/>
            <p:nvPr/>
          </p:nvSpPr>
          <p:spPr>
            <a:xfrm>
              <a:off x="3116512" y="2738273"/>
              <a:ext cx="443198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ACR</a:t>
              </a:r>
            </a:p>
          </p:txBody>
        </p:sp>
        <p:sp>
          <p:nvSpPr>
            <p:cNvPr id="15" name="Lightning Bolt 14">
              <a:extLst>
                <a:ext uri="{FF2B5EF4-FFF2-40B4-BE49-F238E27FC236}">
                  <a16:creationId xmlns:a16="http://schemas.microsoft.com/office/drawing/2014/main" id="{CB69020B-2A85-4D0C-8560-735538DF7B36}"/>
                </a:ext>
              </a:extLst>
            </p:cNvPr>
            <p:cNvSpPr/>
            <p:nvPr/>
          </p:nvSpPr>
          <p:spPr>
            <a:xfrm>
              <a:off x="2896544" y="2718407"/>
              <a:ext cx="208258" cy="316729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E3654D9C-9CC1-42F7-BC86-0540993D6C9F}"/>
              </a:ext>
            </a:extLst>
          </p:cNvPr>
          <p:cNvSpPr/>
          <p:nvPr/>
        </p:nvSpPr>
        <p:spPr>
          <a:xfrm>
            <a:off x="1799740" y="2206356"/>
            <a:ext cx="149598" cy="227515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16A3FA-7142-4BD2-B87E-145905E3F9E6}"/>
              </a:ext>
            </a:extLst>
          </p:cNvPr>
          <p:cNvSpPr/>
          <p:nvPr/>
        </p:nvSpPr>
        <p:spPr bwMode="auto">
          <a:xfrm>
            <a:off x="138716" y="3045964"/>
            <a:ext cx="2396290" cy="1270266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Base Image Sources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DAA6D4-367C-4C3F-BFE5-B5597FC05C87}"/>
              </a:ext>
            </a:extLst>
          </p:cNvPr>
          <p:cNvSpPr/>
          <p:nvPr/>
        </p:nvSpPr>
        <p:spPr bwMode="auto">
          <a:xfrm>
            <a:off x="61795" y="1715322"/>
            <a:ext cx="2570875" cy="267601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Triggers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EB5D00-0BA7-4193-A980-F7E73AB523B2}"/>
              </a:ext>
            </a:extLst>
          </p:cNvPr>
          <p:cNvCxnSpPr>
            <a:cxnSpLocks/>
            <a:stCxn id="19" idx="3"/>
            <a:endCxn id="161" idx="1"/>
          </p:cNvCxnSpPr>
          <p:nvPr/>
        </p:nvCxnSpPr>
        <p:spPr>
          <a:xfrm>
            <a:off x="2535006" y="3681097"/>
            <a:ext cx="524604" cy="612619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2D2394-6FD3-4F4A-A909-3DCB0E44DE2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412991" y="2947087"/>
            <a:ext cx="1035836" cy="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1D0790-51F8-4E46-BA6E-6F69B3630B46}"/>
              </a:ext>
            </a:extLst>
          </p:cNvPr>
          <p:cNvGrpSpPr/>
          <p:nvPr/>
        </p:nvGrpSpPr>
        <p:grpSpPr>
          <a:xfrm>
            <a:off x="4562480" y="2521832"/>
            <a:ext cx="850511" cy="963827"/>
            <a:chOff x="5076190" y="2209973"/>
            <a:chExt cx="1828541" cy="207216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0C27ED0-00A4-44C8-9AA4-EE1F63754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76190" y="2209973"/>
              <a:ext cx="1828541" cy="182854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423080-4271-4326-ADEE-158859AF0D7E}"/>
                </a:ext>
              </a:extLst>
            </p:cNvPr>
            <p:cNvSpPr/>
            <p:nvPr/>
          </p:nvSpPr>
          <p:spPr>
            <a:xfrm>
              <a:off x="5443418" y="3912805"/>
              <a:ext cx="1103829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dirty="0">
                  <a:solidFill>
                    <a:sysClr val="windowText" lastClr="000000"/>
                  </a:solidFill>
                  <a:latin typeface="Calibri" panose="020F0502020204030204"/>
                </a:rPr>
                <a:t>ACR Tasks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D83C37F-7C3F-4A69-A232-F9E0A12F2212}"/>
              </a:ext>
            </a:extLst>
          </p:cNvPr>
          <p:cNvSpPr/>
          <p:nvPr/>
        </p:nvSpPr>
        <p:spPr>
          <a:xfrm>
            <a:off x="6803704" y="3351881"/>
            <a:ext cx="564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ACR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695844-25D8-49BB-86AE-6E3F4419EECC}"/>
              </a:ext>
            </a:extLst>
          </p:cNvPr>
          <p:cNvSpPr/>
          <p:nvPr/>
        </p:nvSpPr>
        <p:spPr>
          <a:xfrm>
            <a:off x="10423824" y="6492875"/>
            <a:ext cx="176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  <a:hlinkClick r:id="rId9"/>
              </a:rPr>
              <a:t>aka.ms/acr/tasks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E1896DAF-81D7-4B0B-8395-37BB380DF279}"/>
              </a:ext>
            </a:extLst>
          </p:cNvPr>
          <p:cNvGraphicFramePr>
            <a:graphicFrameLocks noGrp="1"/>
          </p:cNvGraphicFramePr>
          <p:nvPr/>
        </p:nvGraphicFramePr>
        <p:xfrm>
          <a:off x="3127379" y="3947090"/>
          <a:ext cx="3821114" cy="883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155">
                  <a:extLst>
                    <a:ext uri="{9D8B030D-6E8A-4147-A177-3AD203B41FA5}">
                      <a16:colId xmlns:a16="http://schemas.microsoft.com/office/drawing/2014/main" val="3591132"/>
                    </a:ext>
                  </a:extLst>
                </a:gridCol>
                <a:gridCol w="682943">
                  <a:extLst>
                    <a:ext uri="{9D8B030D-6E8A-4147-A177-3AD203B41FA5}">
                      <a16:colId xmlns:a16="http://schemas.microsoft.com/office/drawing/2014/main" val="124438057"/>
                    </a:ext>
                  </a:extLst>
                </a:gridCol>
                <a:gridCol w="1516380">
                  <a:extLst>
                    <a:ext uri="{9D8B030D-6E8A-4147-A177-3AD203B41FA5}">
                      <a16:colId xmlns:a16="http://schemas.microsoft.com/office/drawing/2014/main" val="884783115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267552172"/>
                    </a:ext>
                  </a:extLst>
                </a:gridCol>
                <a:gridCol w="349568">
                  <a:extLst>
                    <a:ext uri="{9D8B030D-6E8A-4147-A177-3AD203B41FA5}">
                      <a16:colId xmlns:a16="http://schemas.microsoft.com/office/drawing/2014/main" val="34918825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Run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Git 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 Dependency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99466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aab1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1b07de9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dotnet/core/runtime:2.2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fb443951f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129143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aab3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dd2g98d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node:11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2557e3c07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341722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A3z1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Wfl202k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java:9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20ga038a0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28954"/>
                  </a:ext>
                </a:extLst>
              </a:tr>
            </a:tbl>
          </a:graphicData>
        </a:graphic>
      </p:graphicFrame>
      <p:grpSp>
        <p:nvGrpSpPr>
          <p:cNvPr id="48" name="Group 47">
            <a:extLst>
              <a:ext uri="{FF2B5EF4-FFF2-40B4-BE49-F238E27FC236}">
                <a16:creationId xmlns:a16="http://schemas.microsoft.com/office/drawing/2014/main" id="{37687441-A37C-4E68-99F3-CC21E36E4AE5}"/>
              </a:ext>
            </a:extLst>
          </p:cNvPr>
          <p:cNvGrpSpPr/>
          <p:nvPr/>
        </p:nvGrpSpPr>
        <p:grpSpPr>
          <a:xfrm>
            <a:off x="11025042" y="1407096"/>
            <a:ext cx="1087808" cy="768869"/>
            <a:chOff x="2361586" y="6252336"/>
            <a:chExt cx="1087962" cy="76897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75CB991-5D3C-4682-8D9F-EF580DFCC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A7F567-0933-4492-BFF2-6B989B645F03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Central US</a:t>
              </a:r>
            </a:p>
          </p:txBody>
        </p:sp>
      </p:grpSp>
      <p:sp>
        <p:nvSpPr>
          <p:cNvPr id="59" name="Lightning Bolt 58">
            <a:extLst>
              <a:ext uri="{FF2B5EF4-FFF2-40B4-BE49-F238E27FC236}">
                <a16:creationId xmlns:a16="http://schemas.microsoft.com/office/drawing/2014/main" id="{EBED6B1E-AABB-4FBF-9EDF-3CB94F40DC8C}"/>
              </a:ext>
            </a:extLst>
          </p:cNvPr>
          <p:cNvSpPr/>
          <p:nvPr/>
        </p:nvSpPr>
        <p:spPr>
          <a:xfrm>
            <a:off x="6845131" y="2183657"/>
            <a:ext cx="131393" cy="1998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0" name="Picture 14" descr="Related image">
            <a:extLst>
              <a:ext uri="{FF2B5EF4-FFF2-40B4-BE49-F238E27FC236}">
                <a16:creationId xmlns:a16="http://schemas.microsoft.com/office/drawing/2014/main" id="{A5040B65-D763-4DEF-8E39-F6B8FFE7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438" y="2260967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39EFD237-8770-45CC-8148-DDB4ECE56E24}"/>
              </a:ext>
            </a:extLst>
          </p:cNvPr>
          <p:cNvGrpSpPr/>
          <p:nvPr/>
        </p:nvGrpSpPr>
        <p:grpSpPr>
          <a:xfrm>
            <a:off x="6012472" y="1370706"/>
            <a:ext cx="2151934" cy="560867"/>
            <a:chOff x="6095774" y="4099217"/>
            <a:chExt cx="2151934" cy="56086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DBC1E-9CEA-4AEB-9CFF-83A64DB14B0B}"/>
                </a:ext>
              </a:extLst>
            </p:cNvPr>
            <p:cNvSpPr/>
            <p:nvPr/>
          </p:nvSpPr>
          <p:spPr bwMode="auto">
            <a:xfrm>
              <a:off x="6095774" y="4099217"/>
              <a:ext cx="2151934" cy="56086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Security Scanners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DA75CB7-D771-4657-8435-D177A7420493}"/>
                </a:ext>
              </a:extLst>
            </p:cNvPr>
            <p:cNvGrpSpPr/>
            <p:nvPr/>
          </p:nvGrpSpPr>
          <p:grpSpPr>
            <a:xfrm>
              <a:off x="6245784" y="4347415"/>
              <a:ext cx="1795058" cy="265600"/>
              <a:chOff x="6394827" y="4347415"/>
              <a:chExt cx="1795058" cy="265600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18A36AF3-A703-4C92-9FF8-8596E9346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4827" y="4347415"/>
                <a:ext cx="736777" cy="265600"/>
              </a:xfrm>
              <a:prstGeom prst="rect">
                <a:avLst/>
              </a:prstGeom>
              <a:noFill/>
              <a:ln w="19050">
                <a:noFill/>
                <a:headEnd type="none" w="med" len="med"/>
                <a:tailEnd type="none" w="med" len="med"/>
              </a:ln>
              <a:effectLst/>
            </p:spPr>
          </p:pic>
          <p:pic>
            <p:nvPicPr>
              <p:cNvPr id="65" name="Picture 6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612B7789-B34B-4553-9796-4614B0EE6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9427" y="4361057"/>
                <a:ext cx="1000458" cy="241051"/>
              </a:xfrm>
              <a:prstGeom prst="rect">
                <a:avLst/>
              </a:prstGeom>
              <a:noFill/>
              <a:ln w="19050">
                <a:noFill/>
                <a:headEnd type="none" w="med" len="med"/>
                <a:tailEnd type="none" w="med" len="med"/>
              </a:ln>
              <a:effectLst/>
            </p:spPr>
          </p:pic>
        </p:grp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1359FAB-F8FB-448D-BD85-D55B7C97CF88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6767664" y="1947553"/>
            <a:ext cx="1" cy="313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B2B7347-6F2C-4DD5-96B6-60704B0A8D17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7088439" y="1931573"/>
            <a:ext cx="0" cy="69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5B04DEF-F24D-4BEF-974F-BF92CFF8856B}"/>
              </a:ext>
            </a:extLst>
          </p:cNvPr>
          <p:cNvSpPr/>
          <p:nvPr/>
        </p:nvSpPr>
        <p:spPr bwMode="auto">
          <a:xfrm>
            <a:off x="8167223" y="2785018"/>
            <a:ext cx="1005666" cy="1101832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Regionalized Webhooks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D342C24-090A-4AA0-9F91-1905F345C0E0}"/>
              </a:ext>
            </a:extLst>
          </p:cNvPr>
          <p:cNvGrpSpPr/>
          <p:nvPr/>
        </p:nvGrpSpPr>
        <p:grpSpPr>
          <a:xfrm>
            <a:off x="8288075" y="3220929"/>
            <a:ext cx="932628" cy="620883"/>
            <a:chOff x="9547795" y="3278594"/>
            <a:chExt cx="932628" cy="620883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716DBA9-15FD-42BB-A729-5374BDFB7D70}"/>
                </a:ext>
              </a:extLst>
            </p:cNvPr>
            <p:cNvGrpSpPr/>
            <p:nvPr/>
          </p:nvGrpSpPr>
          <p:grpSpPr>
            <a:xfrm>
              <a:off x="9547795" y="3278594"/>
              <a:ext cx="930811" cy="156040"/>
              <a:chOff x="8192864" y="3156638"/>
              <a:chExt cx="930811" cy="15604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A55D489-556D-4C57-8825-A2027E104B4D}"/>
                  </a:ext>
                </a:extLst>
              </p:cNvPr>
              <p:cNvSpPr/>
              <p:nvPr/>
            </p:nvSpPr>
            <p:spPr>
              <a:xfrm>
                <a:off x="8192864" y="3156638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Central US</a:t>
                </a:r>
              </a:p>
            </p:txBody>
          </p:sp>
          <p:sp>
            <p:nvSpPr>
              <p:cNvPr id="80" name="Lightning Bolt 79">
                <a:extLst>
                  <a:ext uri="{FF2B5EF4-FFF2-40B4-BE49-F238E27FC236}">
                    <a16:creationId xmlns:a16="http://schemas.microsoft.com/office/drawing/2014/main" id="{E3B5C1F2-F05E-42DD-9EA0-BAA93823A89F}"/>
                  </a:ext>
                </a:extLst>
              </p:cNvPr>
              <p:cNvSpPr/>
              <p:nvPr/>
            </p:nvSpPr>
            <p:spPr>
              <a:xfrm>
                <a:off x="9049451" y="3156638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22FE953-6E9B-40EA-B9E9-FD71A3AB1A2B}"/>
                </a:ext>
              </a:extLst>
            </p:cNvPr>
            <p:cNvGrpSpPr/>
            <p:nvPr/>
          </p:nvGrpSpPr>
          <p:grpSpPr>
            <a:xfrm>
              <a:off x="9547795" y="3432828"/>
              <a:ext cx="930811" cy="156040"/>
              <a:chOff x="8192864" y="3316310"/>
              <a:chExt cx="930811" cy="15604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2B22861-2ADB-4CAA-BAF6-E02B8868784B}"/>
                  </a:ext>
                </a:extLst>
              </p:cNvPr>
              <p:cNvSpPr/>
              <p:nvPr/>
            </p:nvSpPr>
            <p:spPr>
              <a:xfrm>
                <a:off x="8192864" y="3316310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West Europe</a:t>
                </a:r>
              </a:p>
            </p:txBody>
          </p:sp>
          <p:sp>
            <p:nvSpPr>
              <p:cNvPr id="81" name="Lightning Bolt 80">
                <a:extLst>
                  <a:ext uri="{FF2B5EF4-FFF2-40B4-BE49-F238E27FC236}">
                    <a16:creationId xmlns:a16="http://schemas.microsoft.com/office/drawing/2014/main" id="{03437CD0-FF52-4D0D-B28D-0A1447848FE2}"/>
                  </a:ext>
                </a:extLst>
              </p:cNvPr>
              <p:cNvSpPr/>
              <p:nvPr/>
            </p:nvSpPr>
            <p:spPr>
              <a:xfrm>
                <a:off x="9049451" y="3316310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1014FC0-5215-474C-961B-364668DD80A4}"/>
                </a:ext>
              </a:extLst>
            </p:cNvPr>
            <p:cNvGrpSpPr/>
            <p:nvPr/>
          </p:nvGrpSpPr>
          <p:grpSpPr>
            <a:xfrm>
              <a:off x="9547795" y="3587397"/>
              <a:ext cx="930811" cy="156040"/>
              <a:chOff x="8192864" y="3470459"/>
              <a:chExt cx="930811" cy="15604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59046BB-F661-463D-B087-1660EE7B2A89}"/>
                  </a:ext>
                </a:extLst>
              </p:cNvPr>
              <p:cNvSpPr/>
              <p:nvPr/>
            </p:nvSpPr>
            <p:spPr>
              <a:xfrm>
                <a:off x="8192864" y="3470459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Brazil South</a:t>
                </a:r>
              </a:p>
            </p:txBody>
          </p:sp>
          <p:sp>
            <p:nvSpPr>
              <p:cNvPr id="82" name="Lightning Bolt 81">
                <a:extLst>
                  <a:ext uri="{FF2B5EF4-FFF2-40B4-BE49-F238E27FC236}">
                    <a16:creationId xmlns:a16="http://schemas.microsoft.com/office/drawing/2014/main" id="{73494943-C0F1-4835-AAD8-D4F0DA4CCB84}"/>
                  </a:ext>
                </a:extLst>
              </p:cNvPr>
              <p:cNvSpPr/>
              <p:nvPr/>
            </p:nvSpPr>
            <p:spPr>
              <a:xfrm>
                <a:off x="9049451" y="3470459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B742600-AEB8-4B89-8840-ABA6970D0B4C}"/>
                </a:ext>
              </a:extLst>
            </p:cNvPr>
            <p:cNvGrpSpPr/>
            <p:nvPr/>
          </p:nvGrpSpPr>
          <p:grpSpPr>
            <a:xfrm>
              <a:off x="9547795" y="3743437"/>
              <a:ext cx="932628" cy="156040"/>
              <a:chOff x="8192864" y="3628315"/>
              <a:chExt cx="932628" cy="15604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767994B-C7D4-47B7-9809-86C995D6D701}"/>
                  </a:ext>
                </a:extLst>
              </p:cNvPr>
              <p:cNvSpPr/>
              <p:nvPr/>
            </p:nvSpPr>
            <p:spPr>
              <a:xfrm>
                <a:off x="8192864" y="3628315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Australia East</a:t>
                </a:r>
              </a:p>
            </p:txBody>
          </p:sp>
          <p:sp>
            <p:nvSpPr>
              <p:cNvPr id="83" name="Lightning Bolt 82">
                <a:extLst>
                  <a:ext uri="{FF2B5EF4-FFF2-40B4-BE49-F238E27FC236}">
                    <a16:creationId xmlns:a16="http://schemas.microsoft.com/office/drawing/2014/main" id="{128E3947-253A-44E4-AA79-BC2C710AF160}"/>
                  </a:ext>
                </a:extLst>
              </p:cNvPr>
              <p:cNvSpPr/>
              <p:nvPr/>
            </p:nvSpPr>
            <p:spPr>
              <a:xfrm>
                <a:off x="9051268" y="3628315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707C7E9-ED09-4842-8D3D-201E98433159}"/>
              </a:ext>
            </a:extLst>
          </p:cNvPr>
          <p:cNvGrpSpPr/>
          <p:nvPr/>
        </p:nvGrpSpPr>
        <p:grpSpPr>
          <a:xfrm>
            <a:off x="11025042" y="2260967"/>
            <a:ext cx="1087808" cy="768869"/>
            <a:chOff x="2361586" y="6252336"/>
            <a:chExt cx="1087962" cy="768979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235BAF12-3F42-435A-B7AB-B286228C7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16E7DFE-F7D3-4236-BF3D-C95447E23A8D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West Europe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D386B10-795A-4AFF-BFE8-E13512EEBC41}"/>
              </a:ext>
            </a:extLst>
          </p:cNvPr>
          <p:cNvGrpSpPr/>
          <p:nvPr/>
        </p:nvGrpSpPr>
        <p:grpSpPr>
          <a:xfrm>
            <a:off x="11025042" y="3114838"/>
            <a:ext cx="1087808" cy="768869"/>
            <a:chOff x="2361586" y="6252336"/>
            <a:chExt cx="1087962" cy="768979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87577DE-E54F-4A20-872B-71F9ADC1B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51A28DB-DAE2-4BA6-BCAF-B98BD33EAA2B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Brazil South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04013E-9ECC-4CB2-A5D7-BE3C4F693667}"/>
              </a:ext>
            </a:extLst>
          </p:cNvPr>
          <p:cNvGrpSpPr/>
          <p:nvPr/>
        </p:nvGrpSpPr>
        <p:grpSpPr>
          <a:xfrm>
            <a:off x="11025042" y="3968710"/>
            <a:ext cx="1087808" cy="768869"/>
            <a:chOff x="2361586" y="6252336"/>
            <a:chExt cx="1087962" cy="768979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4B45556-8EF6-4650-8066-BEA602EFE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AD301BB-DF1D-4F37-9F16-F1C8677270E2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Australia East</a:t>
              </a:r>
            </a:p>
          </p:txBody>
        </p:sp>
      </p:grp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9477CC0-FAB9-4F57-90F2-463BA472D7FA}"/>
              </a:ext>
            </a:extLst>
          </p:cNvPr>
          <p:cNvCxnSpPr>
            <a:cxnSpLocks/>
          </p:cNvCxnSpPr>
          <p:nvPr/>
        </p:nvCxnSpPr>
        <p:spPr>
          <a:xfrm>
            <a:off x="7443368" y="2865053"/>
            <a:ext cx="738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Lightning Bolt 106">
            <a:extLst>
              <a:ext uri="{FF2B5EF4-FFF2-40B4-BE49-F238E27FC236}">
                <a16:creationId xmlns:a16="http://schemas.microsoft.com/office/drawing/2014/main" id="{F950D23C-C8F8-4612-90DB-FECD09B1CDE9}"/>
              </a:ext>
            </a:extLst>
          </p:cNvPr>
          <p:cNvSpPr/>
          <p:nvPr/>
        </p:nvSpPr>
        <p:spPr>
          <a:xfrm>
            <a:off x="7373230" y="2697150"/>
            <a:ext cx="131393" cy="1998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73A897F-0E06-493B-B25C-8F5845AA1061}"/>
              </a:ext>
            </a:extLst>
          </p:cNvPr>
          <p:cNvSpPr/>
          <p:nvPr/>
        </p:nvSpPr>
        <p:spPr>
          <a:xfrm>
            <a:off x="7394520" y="2514311"/>
            <a:ext cx="856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Image/Chart </a:t>
            </a:r>
            <a:br>
              <a:rPr lang="en-US" sz="800" dirty="0">
                <a:solidFill>
                  <a:sysClr val="windowText" lastClr="000000"/>
                </a:solidFill>
              </a:rPr>
            </a:br>
            <a:r>
              <a:rPr lang="en-US" sz="800" dirty="0">
                <a:solidFill>
                  <a:sysClr val="windowText" lastClr="000000"/>
                </a:solidFill>
              </a:rPr>
              <a:t>Push Webhooks</a:t>
            </a:r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7B4DA9F-A857-4396-B9C8-EC0FC5620606}"/>
              </a:ext>
            </a:extLst>
          </p:cNvPr>
          <p:cNvSpPr/>
          <p:nvPr/>
        </p:nvSpPr>
        <p:spPr>
          <a:xfrm>
            <a:off x="9451450" y="3134459"/>
            <a:ext cx="1202113" cy="7539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Pipelines CD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0A6DFB3-7800-4E41-891B-A04AAFCF1B10}"/>
              </a:ext>
            </a:extLst>
          </p:cNvPr>
          <p:cNvCxnSpPr>
            <a:cxnSpLocks/>
          </p:cNvCxnSpPr>
          <p:nvPr/>
        </p:nvCxnSpPr>
        <p:spPr>
          <a:xfrm>
            <a:off x="9204968" y="3272224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4623009-827C-4D1B-8A28-B6BDA508D90F}"/>
              </a:ext>
            </a:extLst>
          </p:cNvPr>
          <p:cNvCxnSpPr>
            <a:cxnSpLocks/>
          </p:cNvCxnSpPr>
          <p:nvPr/>
        </p:nvCxnSpPr>
        <p:spPr>
          <a:xfrm>
            <a:off x="9204968" y="3429715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5F6DC9E-4B18-445D-B896-8D89862AE59C}"/>
              </a:ext>
            </a:extLst>
          </p:cNvPr>
          <p:cNvCxnSpPr>
            <a:cxnSpLocks/>
          </p:cNvCxnSpPr>
          <p:nvPr/>
        </p:nvCxnSpPr>
        <p:spPr>
          <a:xfrm>
            <a:off x="9204968" y="3587206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498D917-C929-49BD-97DF-DAA99CCC2543}"/>
              </a:ext>
            </a:extLst>
          </p:cNvPr>
          <p:cNvCxnSpPr>
            <a:cxnSpLocks/>
          </p:cNvCxnSpPr>
          <p:nvPr/>
        </p:nvCxnSpPr>
        <p:spPr>
          <a:xfrm>
            <a:off x="9204968" y="3744698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2BBC96A-2C46-4776-BB08-5693ED736014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0653563" y="1649981"/>
            <a:ext cx="595309" cy="1570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717CAE4-CC70-48BF-87DF-046B0A856DD2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10653563" y="2503852"/>
            <a:ext cx="595309" cy="83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E191717-C932-434E-974E-41749FE8FF5F}"/>
              </a:ext>
            </a:extLst>
          </p:cNvPr>
          <p:cNvCxnSpPr>
            <a:cxnSpLocks/>
            <a:stCxn id="111" idx="3"/>
            <a:endCxn id="94" idx="1"/>
          </p:cNvCxnSpPr>
          <p:nvPr/>
        </p:nvCxnSpPr>
        <p:spPr>
          <a:xfrm flipV="1">
            <a:off x="10653563" y="3357723"/>
            <a:ext cx="595309" cy="15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065CB1E-8663-4B77-A0E3-2B402DC8FED4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10653563" y="3685609"/>
            <a:ext cx="595309" cy="52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2" descr="https://ngeor.files.wordpress.com/2017/11/helm-small.png">
            <a:extLst>
              <a:ext uri="{FF2B5EF4-FFF2-40B4-BE49-F238E27FC236}">
                <a16:creationId xmlns:a16="http://schemas.microsoft.com/office/drawing/2014/main" id="{2EA82035-9380-46AF-84AA-26EF74182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55" y="2614888"/>
            <a:ext cx="297717" cy="30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43" descr="A picture containing building, indoor&#10;&#10;Description automatically generated">
            <a:extLst>
              <a:ext uri="{FF2B5EF4-FFF2-40B4-BE49-F238E27FC236}">
                <a16:creationId xmlns:a16="http://schemas.microsoft.com/office/drawing/2014/main" id="{64D10978-B987-4DFF-9446-BF5AF12443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23" y="3002109"/>
            <a:ext cx="339215" cy="250373"/>
          </a:xfrm>
          <a:prstGeom prst="rect">
            <a:avLst/>
          </a:prstGeom>
        </p:spPr>
      </p:pic>
      <p:pic>
        <p:nvPicPr>
          <p:cNvPr id="1026" name="Picture 2" descr="Image result for azure pipelines logo">
            <a:extLst>
              <a:ext uri="{FF2B5EF4-FFF2-40B4-BE49-F238E27FC236}">
                <a16:creationId xmlns:a16="http://schemas.microsoft.com/office/drawing/2014/main" id="{5C57C9DA-8905-4201-BB10-FE41D2BC9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306" y="3552333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zure repos">
            <a:extLst>
              <a:ext uri="{FF2B5EF4-FFF2-40B4-BE49-F238E27FC236}">
                <a16:creationId xmlns:a16="http://schemas.microsoft.com/office/drawing/2014/main" id="{989A9DD8-C527-4C4F-872D-2C26B3D59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99" y="2271568"/>
            <a:ext cx="422195" cy="42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1DFC6B47-2CB1-4D65-A23E-EE231775B92F}"/>
              </a:ext>
            </a:extLst>
          </p:cNvPr>
          <p:cNvSpPr/>
          <p:nvPr/>
        </p:nvSpPr>
        <p:spPr>
          <a:xfrm>
            <a:off x="240054" y="2657385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sz="1200" dirty="0" err="1">
                <a:solidFill>
                  <a:sysClr val="windowText" lastClr="000000"/>
                </a:solidFill>
                <a:latin typeface="Calibri" panose="020F0502020204030204"/>
              </a:rPr>
              <a:t>Github</a:t>
            </a:r>
            <a:endParaRPr lang="en-US" sz="12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4CD8AEA-4D07-4217-9A56-06D9535BB0C1}"/>
              </a:ext>
            </a:extLst>
          </p:cNvPr>
          <p:cNvSpPr/>
          <p:nvPr/>
        </p:nvSpPr>
        <p:spPr>
          <a:xfrm>
            <a:off x="857490" y="2652796"/>
            <a:ext cx="9582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sz="1200" dirty="0">
                <a:solidFill>
                  <a:sysClr val="windowText" lastClr="000000"/>
                </a:solidFill>
                <a:latin typeface="Calibri" panose="020F0502020204030204"/>
              </a:rPr>
              <a:t>Azure Repos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C7B83F2-89F8-4FDE-8988-A41F75389070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2038975" y="2521832"/>
            <a:ext cx="2948761" cy="63826"/>
          </a:xfrm>
          <a:prstGeom prst="curvedConnector4">
            <a:avLst>
              <a:gd name="adj1" fmla="val 23288"/>
              <a:gd name="adj2" fmla="val 738782"/>
            </a:avLst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AD64477-35F1-40CB-9CBD-985FBF8CD889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 flipH="1" flipV="1">
            <a:off x="3811682" y="2962906"/>
            <a:ext cx="766616" cy="734979"/>
          </a:xfrm>
          <a:prstGeom prst="curvedConnector2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AC53340-D2FD-4DD1-AAA9-62915F9A227E}"/>
              </a:ext>
            </a:extLst>
          </p:cNvPr>
          <p:cNvSpPr/>
          <p:nvPr/>
        </p:nvSpPr>
        <p:spPr bwMode="auto">
          <a:xfrm>
            <a:off x="3059610" y="3713702"/>
            <a:ext cx="3953521" cy="1160027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Base Image Tracking</a:t>
            </a:r>
          </a:p>
        </p:txBody>
      </p:sp>
    </p:spTree>
    <p:extLst>
      <p:ext uri="{BB962C8B-B14F-4D97-AF65-F5344CB8AC3E}">
        <p14:creationId xmlns:p14="http://schemas.microsoft.com/office/powerpoint/2010/main" val="14513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C808-AED0-433B-876A-E72AABE5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ACR Tasks: Break The Loop – OS &amp; FX Patching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4CEE91-F0DF-46AD-B902-3E292FF1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7" y="2260967"/>
            <a:ext cx="431527" cy="42878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BF667EA-1A52-4781-9BF9-0134AA1A1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8827" y="2430270"/>
            <a:ext cx="1150026" cy="115002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2A30C8F-9165-4C93-8337-A656C05C6DF1}"/>
              </a:ext>
            </a:extLst>
          </p:cNvPr>
          <p:cNvGrpSpPr/>
          <p:nvPr/>
        </p:nvGrpSpPr>
        <p:grpSpPr>
          <a:xfrm>
            <a:off x="138714" y="3496154"/>
            <a:ext cx="2062492" cy="707060"/>
            <a:chOff x="910094" y="2049251"/>
            <a:chExt cx="2875822" cy="98588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0407EA0-411E-4494-AC96-3496A2291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85370" y="2049251"/>
              <a:ext cx="900546" cy="90054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F1470DF-978B-4327-9B56-8E24C4D5A997}"/>
                </a:ext>
              </a:extLst>
            </p:cNvPr>
            <p:cNvGrpSpPr/>
            <p:nvPr/>
          </p:nvGrpSpPr>
          <p:grpSpPr>
            <a:xfrm>
              <a:off x="910094" y="2132026"/>
              <a:ext cx="1144645" cy="886965"/>
              <a:chOff x="1577773" y="2029935"/>
              <a:chExt cx="1144645" cy="886965"/>
            </a:xfrm>
          </p:grpSpPr>
          <p:pic>
            <p:nvPicPr>
              <p:cNvPr id="16" name="Picture 15" descr="Image result for docker hub logo">
                <a:extLst>
                  <a:ext uri="{FF2B5EF4-FFF2-40B4-BE49-F238E27FC236}">
                    <a16:creationId xmlns:a16="http://schemas.microsoft.com/office/drawing/2014/main" id="{7A1E9739-5A29-405D-B92A-764198BD6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7773" y="2029935"/>
                <a:ext cx="1144645" cy="6508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6494862-9852-4B1A-BE33-AD8D4E4B4F07}"/>
                  </a:ext>
                </a:extLst>
              </p:cNvPr>
              <p:cNvSpPr/>
              <p:nvPr/>
            </p:nvSpPr>
            <p:spPr>
              <a:xfrm>
                <a:off x="1688376" y="2636182"/>
                <a:ext cx="926600" cy="280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01"/>
                <a:r>
                  <a:rPr lang="en-US" sz="12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27DDCE-9E0E-4561-B549-F99B2BA0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3697" y="2132026"/>
              <a:ext cx="702671" cy="68621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31824D-A80B-4747-9621-E9D9BA31E2A9}"/>
                </a:ext>
              </a:extLst>
            </p:cNvPr>
            <p:cNvSpPr/>
            <p:nvPr/>
          </p:nvSpPr>
          <p:spPr>
            <a:xfrm>
              <a:off x="2260741" y="2738273"/>
              <a:ext cx="487634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MCR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0EDF8E-F72A-4480-B75D-2FA0AB198936}"/>
                </a:ext>
              </a:extLst>
            </p:cNvPr>
            <p:cNvSpPr/>
            <p:nvPr/>
          </p:nvSpPr>
          <p:spPr>
            <a:xfrm>
              <a:off x="3116512" y="2738273"/>
              <a:ext cx="443198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ACR</a:t>
              </a:r>
            </a:p>
          </p:txBody>
        </p:sp>
        <p:sp>
          <p:nvSpPr>
            <p:cNvPr id="15" name="Lightning Bolt 14">
              <a:extLst>
                <a:ext uri="{FF2B5EF4-FFF2-40B4-BE49-F238E27FC236}">
                  <a16:creationId xmlns:a16="http://schemas.microsoft.com/office/drawing/2014/main" id="{CB69020B-2A85-4D0C-8560-735538DF7B36}"/>
                </a:ext>
              </a:extLst>
            </p:cNvPr>
            <p:cNvSpPr/>
            <p:nvPr/>
          </p:nvSpPr>
          <p:spPr>
            <a:xfrm>
              <a:off x="2896544" y="2718407"/>
              <a:ext cx="208258" cy="316729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E3654D9C-9CC1-42F7-BC86-0540993D6C9F}"/>
              </a:ext>
            </a:extLst>
          </p:cNvPr>
          <p:cNvSpPr/>
          <p:nvPr/>
        </p:nvSpPr>
        <p:spPr>
          <a:xfrm>
            <a:off x="1799740" y="2206356"/>
            <a:ext cx="149598" cy="227515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16A3FA-7142-4BD2-B87E-145905E3F9E6}"/>
              </a:ext>
            </a:extLst>
          </p:cNvPr>
          <p:cNvSpPr/>
          <p:nvPr/>
        </p:nvSpPr>
        <p:spPr bwMode="auto">
          <a:xfrm>
            <a:off x="138716" y="3045964"/>
            <a:ext cx="2396290" cy="1270266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Base Image Sources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DAA6D4-367C-4C3F-BFE5-B5597FC05C87}"/>
              </a:ext>
            </a:extLst>
          </p:cNvPr>
          <p:cNvSpPr/>
          <p:nvPr/>
        </p:nvSpPr>
        <p:spPr bwMode="auto">
          <a:xfrm>
            <a:off x="61795" y="1715322"/>
            <a:ext cx="2570875" cy="267601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Triggers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EB5D00-0BA7-4193-A980-F7E73AB523B2}"/>
              </a:ext>
            </a:extLst>
          </p:cNvPr>
          <p:cNvCxnSpPr>
            <a:cxnSpLocks/>
            <a:stCxn id="19" idx="3"/>
            <a:endCxn id="161" idx="1"/>
          </p:cNvCxnSpPr>
          <p:nvPr/>
        </p:nvCxnSpPr>
        <p:spPr>
          <a:xfrm>
            <a:off x="2535006" y="3681097"/>
            <a:ext cx="524604" cy="612619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2D2394-6FD3-4F4A-A909-3DCB0E44DE2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412991" y="2947087"/>
            <a:ext cx="1035836" cy="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1D0790-51F8-4E46-BA6E-6F69B3630B46}"/>
              </a:ext>
            </a:extLst>
          </p:cNvPr>
          <p:cNvGrpSpPr/>
          <p:nvPr/>
        </p:nvGrpSpPr>
        <p:grpSpPr>
          <a:xfrm>
            <a:off x="4562480" y="2521832"/>
            <a:ext cx="850511" cy="963827"/>
            <a:chOff x="5076190" y="2209973"/>
            <a:chExt cx="1828541" cy="207216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0C27ED0-00A4-44C8-9AA4-EE1F63754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76190" y="2209973"/>
              <a:ext cx="1828541" cy="182854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423080-4271-4326-ADEE-158859AF0D7E}"/>
                </a:ext>
              </a:extLst>
            </p:cNvPr>
            <p:cNvSpPr/>
            <p:nvPr/>
          </p:nvSpPr>
          <p:spPr>
            <a:xfrm>
              <a:off x="5443418" y="3912805"/>
              <a:ext cx="1103829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dirty="0">
                  <a:solidFill>
                    <a:sysClr val="windowText" lastClr="000000"/>
                  </a:solidFill>
                  <a:latin typeface="Calibri" panose="020F0502020204030204"/>
                </a:rPr>
                <a:t>ACR Tasks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D83C37F-7C3F-4A69-A232-F9E0A12F2212}"/>
              </a:ext>
            </a:extLst>
          </p:cNvPr>
          <p:cNvSpPr/>
          <p:nvPr/>
        </p:nvSpPr>
        <p:spPr>
          <a:xfrm>
            <a:off x="6803704" y="3351881"/>
            <a:ext cx="564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ACR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695844-25D8-49BB-86AE-6E3F4419EECC}"/>
              </a:ext>
            </a:extLst>
          </p:cNvPr>
          <p:cNvSpPr/>
          <p:nvPr/>
        </p:nvSpPr>
        <p:spPr>
          <a:xfrm>
            <a:off x="10423824" y="6492875"/>
            <a:ext cx="176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  <a:hlinkClick r:id="rId9"/>
              </a:rPr>
              <a:t>aka.ms/acr/tasks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E1896DAF-81D7-4B0B-8395-37BB380DF279}"/>
              </a:ext>
            </a:extLst>
          </p:cNvPr>
          <p:cNvGraphicFramePr>
            <a:graphicFrameLocks noGrp="1"/>
          </p:cNvGraphicFramePr>
          <p:nvPr/>
        </p:nvGraphicFramePr>
        <p:xfrm>
          <a:off x="3127379" y="3947090"/>
          <a:ext cx="3821114" cy="883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155">
                  <a:extLst>
                    <a:ext uri="{9D8B030D-6E8A-4147-A177-3AD203B41FA5}">
                      <a16:colId xmlns:a16="http://schemas.microsoft.com/office/drawing/2014/main" val="3591132"/>
                    </a:ext>
                  </a:extLst>
                </a:gridCol>
                <a:gridCol w="682943">
                  <a:extLst>
                    <a:ext uri="{9D8B030D-6E8A-4147-A177-3AD203B41FA5}">
                      <a16:colId xmlns:a16="http://schemas.microsoft.com/office/drawing/2014/main" val="124438057"/>
                    </a:ext>
                  </a:extLst>
                </a:gridCol>
                <a:gridCol w="1516380">
                  <a:extLst>
                    <a:ext uri="{9D8B030D-6E8A-4147-A177-3AD203B41FA5}">
                      <a16:colId xmlns:a16="http://schemas.microsoft.com/office/drawing/2014/main" val="884783115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267552172"/>
                    </a:ext>
                  </a:extLst>
                </a:gridCol>
                <a:gridCol w="349568">
                  <a:extLst>
                    <a:ext uri="{9D8B030D-6E8A-4147-A177-3AD203B41FA5}">
                      <a16:colId xmlns:a16="http://schemas.microsoft.com/office/drawing/2014/main" val="34918825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Run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Git 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 Dependency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99466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aab1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1b07de9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dotnet/core/runtime:2.2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fb443951f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129143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aab3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dd2g98d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node:11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2557e3c07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341722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A3z1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Wfl202k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java:9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20ga038a0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28954"/>
                  </a:ext>
                </a:extLst>
              </a:tr>
            </a:tbl>
          </a:graphicData>
        </a:graphic>
      </p:graphicFrame>
      <p:grpSp>
        <p:nvGrpSpPr>
          <p:cNvPr id="48" name="Group 47">
            <a:extLst>
              <a:ext uri="{FF2B5EF4-FFF2-40B4-BE49-F238E27FC236}">
                <a16:creationId xmlns:a16="http://schemas.microsoft.com/office/drawing/2014/main" id="{37687441-A37C-4E68-99F3-CC21E36E4AE5}"/>
              </a:ext>
            </a:extLst>
          </p:cNvPr>
          <p:cNvGrpSpPr/>
          <p:nvPr/>
        </p:nvGrpSpPr>
        <p:grpSpPr>
          <a:xfrm>
            <a:off x="11025042" y="1407096"/>
            <a:ext cx="1087808" cy="768869"/>
            <a:chOff x="2361586" y="6252336"/>
            <a:chExt cx="1087962" cy="76897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75CB991-5D3C-4682-8D9F-EF580DFCC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A7F567-0933-4492-BFF2-6B989B645F03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Central US</a:t>
              </a:r>
            </a:p>
          </p:txBody>
        </p:sp>
      </p:grpSp>
      <p:sp>
        <p:nvSpPr>
          <p:cNvPr id="59" name="Lightning Bolt 58">
            <a:extLst>
              <a:ext uri="{FF2B5EF4-FFF2-40B4-BE49-F238E27FC236}">
                <a16:creationId xmlns:a16="http://schemas.microsoft.com/office/drawing/2014/main" id="{EBED6B1E-AABB-4FBF-9EDF-3CB94F40DC8C}"/>
              </a:ext>
            </a:extLst>
          </p:cNvPr>
          <p:cNvSpPr/>
          <p:nvPr/>
        </p:nvSpPr>
        <p:spPr>
          <a:xfrm>
            <a:off x="6845131" y="2183657"/>
            <a:ext cx="131393" cy="1998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0" name="Picture 14" descr="Related image">
            <a:extLst>
              <a:ext uri="{FF2B5EF4-FFF2-40B4-BE49-F238E27FC236}">
                <a16:creationId xmlns:a16="http://schemas.microsoft.com/office/drawing/2014/main" id="{A5040B65-D763-4DEF-8E39-F6B8FFE7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438" y="2260967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39EFD237-8770-45CC-8148-DDB4ECE56E24}"/>
              </a:ext>
            </a:extLst>
          </p:cNvPr>
          <p:cNvGrpSpPr/>
          <p:nvPr/>
        </p:nvGrpSpPr>
        <p:grpSpPr>
          <a:xfrm>
            <a:off x="6012472" y="1370706"/>
            <a:ext cx="2151934" cy="560867"/>
            <a:chOff x="6095774" y="4099217"/>
            <a:chExt cx="2151934" cy="56086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DBC1E-9CEA-4AEB-9CFF-83A64DB14B0B}"/>
                </a:ext>
              </a:extLst>
            </p:cNvPr>
            <p:cNvSpPr/>
            <p:nvPr/>
          </p:nvSpPr>
          <p:spPr bwMode="auto">
            <a:xfrm>
              <a:off x="6095774" y="4099217"/>
              <a:ext cx="2151934" cy="56086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Security Scanners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DA75CB7-D771-4657-8435-D177A7420493}"/>
                </a:ext>
              </a:extLst>
            </p:cNvPr>
            <p:cNvGrpSpPr/>
            <p:nvPr/>
          </p:nvGrpSpPr>
          <p:grpSpPr>
            <a:xfrm>
              <a:off x="6245784" y="4347415"/>
              <a:ext cx="1795058" cy="265600"/>
              <a:chOff x="6394827" y="4347415"/>
              <a:chExt cx="1795058" cy="265600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18A36AF3-A703-4C92-9FF8-8596E9346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4827" y="4347415"/>
                <a:ext cx="736777" cy="265600"/>
              </a:xfrm>
              <a:prstGeom prst="rect">
                <a:avLst/>
              </a:prstGeom>
              <a:noFill/>
              <a:ln w="19050">
                <a:noFill/>
                <a:headEnd type="none" w="med" len="med"/>
                <a:tailEnd type="none" w="med" len="med"/>
              </a:ln>
              <a:effectLst/>
            </p:spPr>
          </p:pic>
          <p:pic>
            <p:nvPicPr>
              <p:cNvPr id="65" name="Picture 6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612B7789-B34B-4553-9796-4614B0EE6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9427" y="4361057"/>
                <a:ext cx="1000458" cy="241051"/>
              </a:xfrm>
              <a:prstGeom prst="rect">
                <a:avLst/>
              </a:prstGeom>
              <a:noFill/>
              <a:ln w="19050">
                <a:noFill/>
                <a:headEnd type="none" w="med" len="med"/>
                <a:tailEnd type="none" w="med" len="med"/>
              </a:ln>
              <a:effectLst/>
            </p:spPr>
          </p:pic>
        </p:grp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1359FAB-F8FB-448D-BD85-D55B7C97CF88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6767664" y="1947553"/>
            <a:ext cx="1" cy="313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B2B7347-6F2C-4DD5-96B6-60704B0A8D17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7088439" y="1931573"/>
            <a:ext cx="0" cy="69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5B04DEF-F24D-4BEF-974F-BF92CFF8856B}"/>
              </a:ext>
            </a:extLst>
          </p:cNvPr>
          <p:cNvSpPr/>
          <p:nvPr/>
        </p:nvSpPr>
        <p:spPr bwMode="auto">
          <a:xfrm>
            <a:off x="8167223" y="2785018"/>
            <a:ext cx="1005666" cy="1101832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Regionalized Webhooks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D342C24-090A-4AA0-9F91-1905F345C0E0}"/>
              </a:ext>
            </a:extLst>
          </p:cNvPr>
          <p:cNvGrpSpPr/>
          <p:nvPr/>
        </p:nvGrpSpPr>
        <p:grpSpPr>
          <a:xfrm>
            <a:off x="8288075" y="3220929"/>
            <a:ext cx="932628" cy="620883"/>
            <a:chOff x="9547795" y="3278594"/>
            <a:chExt cx="932628" cy="620883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716DBA9-15FD-42BB-A729-5374BDFB7D70}"/>
                </a:ext>
              </a:extLst>
            </p:cNvPr>
            <p:cNvGrpSpPr/>
            <p:nvPr/>
          </p:nvGrpSpPr>
          <p:grpSpPr>
            <a:xfrm>
              <a:off x="9547795" y="3278594"/>
              <a:ext cx="930811" cy="156040"/>
              <a:chOff x="8192864" y="3156638"/>
              <a:chExt cx="930811" cy="15604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A55D489-556D-4C57-8825-A2027E104B4D}"/>
                  </a:ext>
                </a:extLst>
              </p:cNvPr>
              <p:cNvSpPr/>
              <p:nvPr/>
            </p:nvSpPr>
            <p:spPr>
              <a:xfrm>
                <a:off x="8192864" y="3156638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Central US</a:t>
                </a:r>
              </a:p>
            </p:txBody>
          </p:sp>
          <p:sp>
            <p:nvSpPr>
              <p:cNvPr id="80" name="Lightning Bolt 79">
                <a:extLst>
                  <a:ext uri="{FF2B5EF4-FFF2-40B4-BE49-F238E27FC236}">
                    <a16:creationId xmlns:a16="http://schemas.microsoft.com/office/drawing/2014/main" id="{E3B5C1F2-F05E-42DD-9EA0-BAA93823A89F}"/>
                  </a:ext>
                </a:extLst>
              </p:cNvPr>
              <p:cNvSpPr/>
              <p:nvPr/>
            </p:nvSpPr>
            <p:spPr>
              <a:xfrm>
                <a:off x="9049451" y="3156638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22FE953-6E9B-40EA-B9E9-FD71A3AB1A2B}"/>
                </a:ext>
              </a:extLst>
            </p:cNvPr>
            <p:cNvGrpSpPr/>
            <p:nvPr/>
          </p:nvGrpSpPr>
          <p:grpSpPr>
            <a:xfrm>
              <a:off x="9547795" y="3432828"/>
              <a:ext cx="930811" cy="156040"/>
              <a:chOff x="8192864" y="3316310"/>
              <a:chExt cx="930811" cy="15604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2B22861-2ADB-4CAA-BAF6-E02B8868784B}"/>
                  </a:ext>
                </a:extLst>
              </p:cNvPr>
              <p:cNvSpPr/>
              <p:nvPr/>
            </p:nvSpPr>
            <p:spPr>
              <a:xfrm>
                <a:off x="8192864" y="3316310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West Europe</a:t>
                </a:r>
              </a:p>
            </p:txBody>
          </p:sp>
          <p:sp>
            <p:nvSpPr>
              <p:cNvPr id="81" name="Lightning Bolt 80">
                <a:extLst>
                  <a:ext uri="{FF2B5EF4-FFF2-40B4-BE49-F238E27FC236}">
                    <a16:creationId xmlns:a16="http://schemas.microsoft.com/office/drawing/2014/main" id="{03437CD0-FF52-4D0D-B28D-0A1447848FE2}"/>
                  </a:ext>
                </a:extLst>
              </p:cNvPr>
              <p:cNvSpPr/>
              <p:nvPr/>
            </p:nvSpPr>
            <p:spPr>
              <a:xfrm>
                <a:off x="9049451" y="3316310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1014FC0-5215-474C-961B-364668DD80A4}"/>
                </a:ext>
              </a:extLst>
            </p:cNvPr>
            <p:cNvGrpSpPr/>
            <p:nvPr/>
          </p:nvGrpSpPr>
          <p:grpSpPr>
            <a:xfrm>
              <a:off x="9547795" y="3587397"/>
              <a:ext cx="930811" cy="156040"/>
              <a:chOff x="8192864" y="3470459"/>
              <a:chExt cx="930811" cy="15604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59046BB-F661-463D-B087-1660EE7B2A89}"/>
                  </a:ext>
                </a:extLst>
              </p:cNvPr>
              <p:cNvSpPr/>
              <p:nvPr/>
            </p:nvSpPr>
            <p:spPr>
              <a:xfrm>
                <a:off x="8192864" y="3470459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Brazil South</a:t>
                </a:r>
              </a:p>
            </p:txBody>
          </p:sp>
          <p:sp>
            <p:nvSpPr>
              <p:cNvPr id="82" name="Lightning Bolt 81">
                <a:extLst>
                  <a:ext uri="{FF2B5EF4-FFF2-40B4-BE49-F238E27FC236}">
                    <a16:creationId xmlns:a16="http://schemas.microsoft.com/office/drawing/2014/main" id="{73494943-C0F1-4835-AAD8-D4F0DA4CCB84}"/>
                  </a:ext>
                </a:extLst>
              </p:cNvPr>
              <p:cNvSpPr/>
              <p:nvPr/>
            </p:nvSpPr>
            <p:spPr>
              <a:xfrm>
                <a:off x="9049451" y="3470459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B742600-AEB8-4B89-8840-ABA6970D0B4C}"/>
                </a:ext>
              </a:extLst>
            </p:cNvPr>
            <p:cNvGrpSpPr/>
            <p:nvPr/>
          </p:nvGrpSpPr>
          <p:grpSpPr>
            <a:xfrm>
              <a:off x="9547795" y="3743437"/>
              <a:ext cx="932628" cy="156040"/>
              <a:chOff x="8192864" y="3628315"/>
              <a:chExt cx="932628" cy="15604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767994B-C7D4-47B7-9809-86C995D6D701}"/>
                  </a:ext>
                </a:extLst>
              </p:cNvPr>
              <p:cNvSpPr/>
              <p:nvPr/>
            </p:nvSpPr>
            <p:spPr>
              <a:xfrm>
                <a:off x="8192864" y="3628315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Australia East</a:t>
                </a:r>
              </a:p>
            </p:txBody>
          </p:sp>
          <p:sp>
            <p:nvSpPr>
              <p:cNvPr id="83" name="Lightning Bolt 82">
                <a:extLst>
                  <a:ext uri="{FF2B5EF4-FFF2-40B4-BE49-F238E27FC236}">
                    <a16:creationId xmlns:a16="http://schemas.microsoft.com/office/drawing/2014/main" id="{128E3947-253A-44E4-AA79-BC2C710AF160}"/>
                  </a:ext>
                </a:extLst>
              </p:cNvPr>
              <p:cNvSpPr/>
              <p:nvPr/>
            </p:nvSpPr>
            <p:spPr>
              <a:xfrm>
                <a:off x="9051268" y="3628315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707C7E9-ED09-4842-8D3D-201E98433159}"/>
              </a:ext>
            </a:extLst>
          </p:cNvPr>
          <p:cNvGrpSpPr/>
          <p:nvPr/>
        </p:nvGrpSpPr>
        <p:grpSpPr>
          <a:xfrm>
            <a:off x="11025042" y="2260967"/>
            <a:ext cx="1087808" cy="768869"/>
            <a:chOff x="2361586" y="6252336"/>
            <a:chExt cx="1087962" cy="768979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235BAF12-3F42-435A-B7AB-B286228C7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16E7DFE-F7D3-4236-BF3D-C95447E23A8D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West Europe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D386B10-795A-4AFF-BFE8-E13512EEBC41}"/>
              </a:ext>
            </a:extLst>
          </p:cNvPr>
          <p:cNvGrpSpPr/>
          <p:nvPr/>
        </p:nvGrpSpPr>
        <p:grpSpPr>
          <a:xfrm>
            <a:off x="11025042" y="3114838"/>
            <a:ext cx="1087808" cy="768869"/>
            <a:chOff x="2361586" y="6252336"/>
            <a:chExt cx="1087962" cy="768979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87577DE-E54F-4A20-872B-71F9ADC1B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51A28DB-DAE2-4BA6-BCAF-B98BD33EAA2B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Brazil South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04013E-9ECC-4CB2-A5D7-BE3C4F693667}"/>
              </a:ext>
            </a:extLst>
          </p:cNvPr>
          <p:cNvGrpSpPr/>
          <p:nvPr/>
        </p:nvGrpSpPr>
        <p:grpSpPr>
          <a:xfrm>
            <a:off x="11025042" y="3968710"/>
            <a:ext cx="1087808" cy="768869"/>
            <a:chOff x="2361586" y="6252336"/>
            <a:chExt cx="1087962" cy="768979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4B45556-8EF6-4650-8066-BEA602EFE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AD301BB-DF1D-4F37-9F16-F1C8677270E2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Australia East</a:t>
              </a:r>
            </a:p>
          </p:txBody>
        </p:sp>
      </p:grp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9477CC0-FAB9-4F57-90F2-463BA472D7FA}"/>
              </a:ext>
            </a:extLst>
          </p:cNvPr>
          <p:cNvCxnSpPr>
            <a:cxnSpLocks/>
          </p:cNvCxnSpPr>
          <p:nvPr/>
        </p:nvCxnSpPr>
        <p:spPr>
          <a:xfrm>
            <a:off x="7443368" y="2865053"/>
            <a:ext cx="738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Lightning Bolt 106">
            <a:extLst>
              <a:ext uri="{FF2B5EF4-FFF2-40B4-BE49-F238E27FC236}">
                <a16:creationId xmlns:a16="http://schemas.microsoft.com/office/drawing/2014/main" id="{F950D23C-C8F8-4612-90DB-FECD09B1CDE9}"/>
              </a:ext>
            </a:extLst>
          </p:cNvPr>
          <p:cNvSpPr/>
          <p:nvPr/>
        </p:nvSpPr>
        <p:spPr>
          <a:xfrm>
            <a:off x="7373230" y="2697150"/>
            <a:ext cx="131393" cy="1998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73A897F-0E06-493B-B25C-8F5845AA1061}"/>
              </a:ext>
            </a:extLst>
          </p:cNvPr>
          <p:cNvSpPr/>
          <p:nvPr/>
        </p:nvSpPr>
        <p:spPr>
          <a:xfrm>
            <a:off x="7394520" y="2514311"/>
            <a:ext cx="856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Image/Chart </a:t>
            </a:r>
            <a:br>
              <a:rPr lang="en-US" sz="800" dirty="0">
                <a:solidFill>
                  <a:sysClr val="windowText" lastClr="000000"/>
                </a:solidFill>
              </a:rPr>
            </a:br>
            <a:r>
              <a:rPr lang="en-US" sz="800" dirty="0">
                <a:solidFill>
                  <a:sysClr val="windowText" lastClr="000000"/>
                </a:solidFill>
              </a:rPr>
              <a:t>Push Webhooks</a:t>
            </a:r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7B4DA9F-A857-4396-B9C8-EC0FC5620606}"/>
              </a:ext>
            </a:extLst>
          </p:cNvPr>
          <p:cNvSpPr/>
          <p:nvPr/>
        </p:nvSpPr>
        <p:spPr>
          <a:xfrm>
            <a:off x="9451450" y="3134459"/>
            <a:ext cx="1202113" cy="7539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Pipelines CD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0A6DFB3-7800-4E41-891B-A04AAFCF1B10}"/>
              </a:ext>
            </a:extLst>
          </p:cNvPr>
          <p:cNvCxnSpPr>
            <a:cxnSpLocks/>
          </p:cNvCxnSpPr>
          <p:nvPr/>
        </p:nvCxnSpPr>
        <p:spPr>
          <a:xfrm>
            <a:off x="9204968" y="3272224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4623009-827C-4D1B-8A28-B6BDA508D90F}"/>
              </a:ext>
            </a:extLst>
          </p:cNvPr>
          <p:cNvCxnSpPr>
            <a:cxnSpLocks/>
          </p:cNvCxnSpPr>
          <p:nvPr/>
        </p:nvCxnSpPr>
        <p:spPr>
          <a:xfrm>
            <a:off x="9204968" y="3429715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5F6DC9E-4B18-445D-B896-8D89862AE59C}"/>
              </a:ext>
            </a:extLst>
          </p:cNvPr>
          <p:cNvCxnSpPr>
            <a:cxnSpLocks/>
          </p:cNvCxnSpPr>
          <p:nvPr/>
        </p:nvCxnSpPr>
        <p:spPr>
          <a:xfrm>
            <a:off x="9204968" y="3587206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498D917-C929-49BD-97DF-DAA99CCC2543}"/>
              </a:ext>
            </a:extLst>
          </p:cNvPr>
          <p:cNvCxnSpPr>
            <a:cxnSpLocks/>
          </p:cNvCxnSpPr>
          <p:nvPr/>
        </p:nvCxnSpPr>
        <p:spPr>
          <a:xfrm>
            <a:off x="9204968" y="3744698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2BBC96A-2C46-4776-BB08-5693ED736014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0653563" y="1649981"/>
            <a:ext cx="595309" cy="1570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717CAE4-CC70-48BF-87DF-046B0A856DD2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10653563" y="2503852"/>
            <a:ext cx="595309" cy="83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E191717-C932-434E-974E-41749FE8FF5F}"/>
              </a:ext>
            </a:extLst>
          </p:cNvPr>
          <p:cNvCxnSpPr>
            <a:cxnSpLocks/>
            <a:stCxn id="111" idx="3"/>
            <a:endCxn id="94" idx="1"/>
          </p:cNvCxnSpPr>
          <p:nvPr/>
        </p:nvCxnSpPr>
        <p:spPr>
          <a:xfrm flipV="1">
            <a:off x="10653563" y="3357723"/>
            <a:ext cx="595309" cy="15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065CB1E-8663-4B77-A0E3-2B402DC8FED4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10653563" y="3685609"/>
            <a:ext cx="595309" cy="52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2" descr="https://ngeor.files.wordpress.com/2017/11/helm-small.png">
            <a:extLst>
              <a:ext uri="{FF2B5EF4-FFF2-40B4-BE49-F238E27FC236}">
                <a16:creationId xmlns:a16="http://schemas.microsoft.com/office/drawing/2014/main" id="{2EA82035-9380-46AF-84AA-26EF74182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55" y="2614888"/>
            <a:ext cx="297717" cy="30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43" descr="A picture containing building, indoor&#10;&#10;Description automatically generated">
            <a:extLst>
              <a:ext uri="{FF2B5EF4-FFF2-40B4-BE49-F238E27FC236}">
                <a16:creationId xmlns:a16="http://schemas.microsoft.com/office/drawing/2014/main" id="{64D10978-B987-4DFF-9446-BF5AF12443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23" y="3002109"/>
            <a:ext cx="339215" cy="250373"/>
          </a:xfrm>
          <a:prstGeom prst="rect">
            <a:avLst/>
          </a:prstGeom>
        </p:spPr>
      </p:pic>
      <p:pic>
        <p:nvPicPr>
          <p:cNvPr id="1026" name="Picture 2" descr="Image result for azure pipelines logo">
            <a:extLst>
              <a:ext uri="{FF2B5EF4-FFF2-40B4-BE49-F238E27FC236}">
                <a16:creationId xmlns:a16="http://schemas.microsoft.com/office/drawing/2014/main" id="{5C57C9DA-8905-4201-BB10-FE41D2BC9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306" y="3552333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Image result for azure pipelines logo">
            <a:extLst>
              <a:ext uri="{FF2B5EF4-FFF2-40B4-BE49-F238E27FC236}">
                <a16:creationId xmlns:a16="http://schemas.microsoft.com/office/drawing/2014/main" id="{21F231C0-A105-4822-B995-458EA98C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441" y="2214522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3C08D436-E5DE-44A4-9FDC-B6CD4AF9CEC7}"/>
              </a:ext>
            </a:extLst>
          </p:cNvPr>
          <p:cNvSpPr/>
          <p:nvPr/>
        </p:nvSpPr>
        <p:spPr>
          <a:xfrm>
            <a:off x="2854591" y="1723292"/>
            <a:ext cx="1602961" cy="9602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CI Solutions</a:t>
            </a:r>
          </a:p>
        </p:txBody>
      </p:sp>
      <p:pic>
        <p:nvPicPr>
          <p:cNvPr id="1028" name="Picture 4" descr="Image result for azure repos">
            <a:extLst>
              <a:ext uri="{FF2B5EF4-FFF2-40B4-BE49-F238E27FC236}">
                <a16:creationId xmlns:a16="http://schemas.microsoft.com/office/drawing/2014/main" id="{989A9DD8-C527-4C4F-872D-2C26B3D59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99" y="2271568"/>
            <a:ext cx="422195" cy="42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1DFC6B47-2CB1-4D65-A23E-EE231775B92F}"/>
              </a:ext>
            </a:extLst>
          </p:cNvPr>
          <p:cNvSpPr/>
          <p:nvPr/>
        </p:nvSpPr>
        <p:spPr>
          <a:xfrm>
            <a:off x="240054" y="2657385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sz="1200" dirty="0" err="1">
                <a:solidFill>
                  <a:sysClr val="windowText" lastClr="000000"/>
                </a:solidFill>
                <a:latin typeface="Calibri" panose="020F0502020204030204"/>
              </a:rPr>
              <a:t>Github</a:t>
            </a:r>
            <a:endParaRPr lang="en-US" sz="12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4CD8AEA-4D07-4217-9A56-06D9535BB0C1}"/>
              </a:ext>
            </a:extLst>
          </p:cNvPr>
          <p:cNvSpPr/>
          <p:nvPr/>
        </p:nvSpPr>
        <p:spPr>
          <a:xfrm>
            <a:off x="857490" y="2652796"/>
            <a:ext cx="9582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sz="1200" dirty="0">
                <a:solidFill>
                  <a:sysClr val="windowText" lastClr="000000"/>
                </a:solidFill>
                <a:latin typeface="Calibri" panose="020F0502020204030204"/>
              </a:rPr>
              <a:t>Azure Repos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C7B83F2-89F8-4FDE-8988-A41F75389070}"/>
              </a:ext>
            </a:extLst>
          </p:cNvPr>
          <p:cNvCxnSpPr>
            <a:cxnSpLocks/>
            <a:endCxn id="147" idx="1"/>
          </p:cNvCxnSpPr>
          <p:nvPr/>
        </p:nvCxnSpPr>
        <p:spPr>
          <a:xfrm flipV="1">
            <a:off x="2038975" y="2203440"/>
            <a:ext cx="815616" cy="382218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07E90604-C40A-4B97-BDCD-5E8D0AB8984C}"/>
              </a:ext>
            </a:extLst>
          </p:cNvPr>
          <p:cNvCxnSpPr>
            <a:cxnSpLocks/>
            <a:stCxn id="147" idx="3"/>
            <a:endCxn id="6" idx="0"/>
          </p:cNvCxnSpPr>
          <p:nvPr/>
        </p:nvCxnSpPr>
        <p:spPr>
          <a:xfrm>
            <a:off x="4457552" y="2203440"/>
            <a:ext cx="530184" cy="318392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AD64477-35F1-40CB-9CBD-985FBF8CD889}"/>
              </a:ext>
            </a:extLst>
          </p:cNvPr>
          <p:cNvCxnSpPr>
            <a:cxnSpLocks/>
            <a:endCxn id="147" idx="2"/>
          </p:cNvCxnSpPr>
          <p:nvPr/>
        </p:nvCxnSpPr>
        <p:spPr>
          <a:xfrm rot="16200000" flipV="1">
            <a:off x="3226729" y="3112930"/>
            <a:ext cx="1030116" cy="171429"/>
          </a:xfrm>
          <a:prstGeom prst="curvedConnector3">
            <a:avLst>
              <a:gd name="adj1" fmla="val 50000"/>
            </a:avLst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AC53340-D2FD-4DD1-AAA9-62915F9A227E}"/>
              </a:ext>
            </a:extLst>
          </p:cNvPr>
          <p:cNvSpPr/>
          <p:nvPr/>
        </p:nvSpPr>
        <p:spPr bwMode="auto">
          <a:xfrm>
            <a:off x="3059610" y="3713702"/>
            <a:ext cx="3953521" cy="1160027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Base Image Tracking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19AA74-B10C-4775-9CF1-40A73D49C8CF}"/>
              </a:ext>
            </a:extLst>
          </p:cNvPr>
          <p:cNvSpPr/>
          <p:nvPr/>
        </p:nvSpPr>
        <p:spPr>
          <a:xfrm rot="1384826">
            <a:off x="10588274" y="357928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Summer ‘19</a:t>
            </a:r>
          </a:p>
        </p:txBody>
      </p:sp>
      <p:pic>
        <p:nvPicPr>
          <p:cNvPr id="92" name="Picture 6" descr="Related image">
            <a:extLst>
              <a:ext uri="{FF2B5EF4-FFF2-40B4-BE49-F238E27FC236}">
                <a16:creationId xmlns:a16="http://schemas.microsoft.com/office/drawing/2014/main" id="{3BCCBEA0-3AD9-41C1-A6CF-4CE2F9AA8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3779582" y="2155957"/>
            <a:ext cx="493031" cy="43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4201EB6B-014F-4838-A481-5E9CFFC96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3367260" y="2171051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88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F6C195-1EA7-43F2-9AAC-0487372B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Container Workflows…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26CF1-8966-4F0F-9D77-CA1B90176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628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ED6B94D-D78A-4B52-BA37-B725F7DC02A1}"/>
              </a:ext>
            </a:extLst>
          </p:cNvPr>
          <p:cNvGrpSpPr/>
          <p:nvPr/>
        </p:nvGrpSpPr>
        <p:grpSpPr>
          <a:xfrm>
            <a:off x="8646778" y="1616306"/>
            <a:ext cx="2512085" cy="608841"/>
            <a:chOff x="2260698" y="1058892"/>
            <a:chExt cx="2563550" cy="62131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C7FDA40-9B09-4A19-B829-1F09B0D14A7D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Kubernetes Service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6AD4FCCE-EFE9-4EEE-8A52-610063A6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FB45A1-EA72-44DE-ACE0-AB37C1FD7A0D}"/>
              </a:ext>
            </a:extLst>
          </p:cNvPr>
          <p:cNvGrpSpPr/>
          <p:nvPr/>
        </p:nvGrpSpPr>
        <p:grpSpPr>
          <a:xfrm>
            <a:off x="8646778" y="3474387"/>
            <a:ext cx="2512085" cy="608841"/>
            <a:chOff x="2260698" y="1672903"/>
            <a:chExt cx="2563550" cy="62131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D26E14E-44D5-4398-ACA2-F59B8CC8ED31}"/>
                </a:ext>
              </a:extLst>
            </p:cNvPr>
            <p:cNvSpPr/>
            <p:nvPr/>
          </p:nvSpPr>
          <p:spPr>
            <a:xfrm>
              <a:off x="2260698" y="1672903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Service Fabric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C6297B7-6B57-44AB-8AEF-B53FC7994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6537" y="1735699"/>
              <a:ext cx="495338" cy="49572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33D8D61-966E-43D3-A34B-8D15BC38E021}"/>
              </a:ext>
            </a:extLst>
          </p:cNvPr>
          <p:cNvGrpSpPr/>
          <p:nvPr/>
        </p:nvGrpSpPr>
        <p:grpSpPr>
          <a:xfrm>
            <a:off x="8646778" y="2855027"/>
            <a:ext cx="2512085" cy="608841"/>
            <a:chOff x="2260698" y="2350204"/>
            <a:chExt cx="2563550" cy="621314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7E10003-490F-418F-822F-2A7D5899B540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App Services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B584E37-E670-4B99-9EF2-CC256CC76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4FB3EEC-72B1-42C5-A93F-E74A140A4E5E}"/>
              </a:ext>
            </a:extLst>
          </p:cNvPr>
          <p:cNvGrpSpPr/>
          <p:nvPr/>
        </p:nvGrpSpPr>
        <p:grpSpPr>
          <a:xfrm>
            <a:off x="8646778" y="2235667"/>
            <a:ext cx="2512085" cy="608841"/>
            <a:chOff x="12042417" y="1907893"/>
            <a:chExt cx="2512442" cy="60892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E1C5FD0-F62A-4DFA-8106-90BBD3A24EED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Container Instances</a:t>
              </a:r>
            </a:p>
          </p:txBody>
        </p:sp>
        <p:pic>
          <p:nvPicPr>
            <p:cNvPr id="118" name="Picture 2" descr="Image result for azure container instances logo">
              <a:extLst>
                <a:ext uri="{FF2B5EF4-FFF2-40B4-BE49-F238E27FC236}">
                  <a16:creationId xmlns:a16="http://schemas.microsoft.com/office/drawing/2014/main" id="{AE8BB365-8A6F-4011-9CDD-DA5A562A28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FF32FEC-AD17-4492-AF7B-3BD913241F9A}"/>
              </a:ext>
            </a:extLst>
          </p:cNvPr>
          <p:cNvGrpSpPr/>
          <p:nvPr/>
        </p:nvGrpSpPr>
        <p:grpSpPr>
          <a:xfrm>
            <a:off x="8646778" y="4093747"/>
            <a:ext cx="2512085" cy="608841"/>
            <a:chOff x="12042417" y="3769446"/>
            <a:chExt cx="2512442" cy="60892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0B1E15-154D-4578-AC59-A24F33BF2DD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Functions</a:t>
              </a:r>
            </a:p>
          </p:txBody>
        </p:sp>
        <p:pic>
          <p:nvPicPr>
            <p:cNvPr id="121" name="Picture 4">
              <a:extLst>
                <a:ext uri="{FF2B5EF4-FFF2-40B4-BE49-F238E27FC236}">
                  <a16:creationId xmlns:a16="http://schemas.microsoft.com/office/drawing/2014/main" id="{C30FABBC-A79D-4DA8-B694-21DBD693E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E628F72-9229-411E-9BD5-FC78EBD832C9}"/>
              </a:ext>
            </a:extLst>
          </p:cNvPr>
          <p:cNvGrpSpPr/>
          <p:nvPr/>
        </p:nvGrpSpPr>
        <p:grpSpPr>
          <a:xfrm>
            <a:off x="8646778" y="4713107"/>
            <a:ext cx="2512085" cy="608841"/>
            <a:chOff x="12042417" y="3769446"/>
            <a:chExt cx="2512442" cy="60892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E5174DC-A218-4C5F-926C-390E97524E19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IoT</a:t>
              </a:r>
            </a:p>
          </p:txBody>
        </p:sp>
        <p:pic>
          <p:nvPicPr>
            <p:cNvPr id="124" name="Picture 4">
              <a:extLst>
                <a:ext uri="{FF2B5EF4-FFF2-40B4-BE49-F238E27FC236}">
                  <a16:creationId xmlns:a16="http://schemas.microsoft.com/office/drawing/2014/main" id="{E8A04FE7-55ED-42CD-8FCA-1DBE7C292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FC98EF7-4A12-4F3A-B7A3-1AAEF0527A65}"/>
              </a:ext>
            </a:extLst>
          </p:cNvPr>
          <p:cNvGrpSpPr/>
          <p:nvPr/>
        </p:nvGrpSpPr>
        <p:grpSpPr>
          <a:xfrm>
            <a:off x="8646778" y="5332467"/>
            <a:ext cx="2512085" cy="608841"/>
            <a:chOff x="12042417" y="3769446"/>
            <a:chExt cx="2512442" cy="608928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9526366-6C54-4F75-994B-3D0B92AE059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Batch</a:t>
              </a: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ED90AF1E-4148-477D-A05C-652306F1C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25004" y="1668563"/>
            <a:ext cx="1453914" cy="1480465"/>
            <a:chOff x="608671" y="1428750"/>
            <a:chExt cx="1483698" cy="151079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Control</a:t>
              </a:r>
            </a:p>
            <a:p>
              <a:pPr algn="ctr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2A74570-8E89-44FF-B32A-1BD441030EBA}"/>
                </a:ext>
              </a:extLst>
            </p:cNvPr>
            <p:cNvSpPr txBox="1"/>
            <p:nvPr/>
          </p:nvSpPr>
          <p:spPr>
            <a:xfrm>
              <a:off x="889041" y="1428750"/>
              <a:ext cx="967141" cy="390626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algn="ctr" defTabSz="878221">
                <a:defRPr/>
              </a:pPr>
              <a:endParaRPr lang="en-US" sz="1961" b="1" kern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9478" y="2532713"/>
              <a:ext cx="360364" cy="358071"/>
            </a:xfrm>
            <a:prstGeom prst="rect">
              <a:avLst/>
            </a:prstGeom>
          </p:spPr>
        </p:pic>
      </p:grpSp>
      <p:pic>
        <p:nvPicPr>
          <p:cNvPr id="95" name="Windows" descr="Related image">
            <a:extLst>
              <a:ext uri="{FF2B5EF4-FFF2-40B4-BE49-F238E27FC236}">
                <a16:creationId xmlns:a16="http://schemas.microsoft.com/office/drawing/2014/main" id="{C5536173-6543-4FB3-970E-CF4265BFD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200198" y="3335021"/>
            <a:ext cx="438603" cy="43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Linux" descr="Image result for linux icon">
            <a:extLst>
              <a:ext uri="{FF2B5EF4-FFF2-40B4-BE49-F238E27FC236}">
                <a16:creationId xmlns:a16="http://schemas.microsoft.com/office/drawing/2014/main" id="{24AA1740-3994-45E1-9EE8-BFEDEDA67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44" y="3341206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IoT">
            <a:extLst>
              <a:ext uri="{FF2B5EF4-FFF2-40B4-BE49-F238E27FC236}">
                <a16:creationId xmlns:a16="http://schemas.microsoft.com/office/drawing/2014/main" id="{C9F3F5A4-1242-4E07-9C75-250CFA43F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auto">
          <a:xfrm>
            <a:off x="200146" y="3332107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.NET">
            <a:extLst>
              <a:ext uri="{FF2B5EF4-FFF2-40B4-BE49-F238E27FC236}">
                <a16:creationId xmlns:a16="http://schemas.microsoft.com/office/drawing/2014/main" id="{C2BE41CC-33A5-41FA-952B-4047FED4A29E}"/>
              </a:ext>
            </a:extLst>
          </p:cNvPr>
          <p:cNvSpPr/>
          <p:nvPr/>
        </p:nvSpPr>
        <p:spPr>
          <a:xfrm>
            <a:off x="107599" y="3366820"/>
            <a:ext cx="699580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/>
            <a:r>
              <a:rPr lang="en-US" b="1" dirty="0">
                <a:solidFill>
                  <a:srgbClr val="1A1A1A"/>
                </a:solidFill>
                <a:latin typeface="Segoe UI"/>
              </a:rPr>
              <a:t>.NET</a:t>
            </a:r>
          </a:p>
        </p:txBody>
      </p:sp>
      <p:pic>
        <p:nvPicPr>
          <p:cNvPr id="99" name="Java" descr="Image result for java icon">
            <a:extLst>
              <a:ext uri="{FF2B5EF4-FFF2-40B4-BE49-F238E27FC236}">
                <a16:creationId xmlns:a16="http://schemas.microsoft.com/office/drawing/2014/main" id="{16ED1629-3F75-4FCA-BAE5-29ACCCC8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3" y="3212293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Lifecycle Primitives</a:t>
            </a:r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6438" y="4913935"/>
            <a:ext cx="2568481" cy="177834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55" tIns="89555" rIns="89555" bIns="89555" rtlCol="0" anchor="t">
                <a:noAutofit/>
              </a:bodyPr>
              <a:lstStyle/>
              <a:p>
                <a:pPr marL="228473" indent="-228473" algn="ctr" defTabSz="878201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5848">
                <a:defRPr/>
              </a:pPr>
              <a:r>
                <a:rPr lang="en-US" sz="1271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E3E54CA0-0F2A-46AD-B75E-DD6994C3882A}"/>
              </a:ext>
            </a:extLst>
          </p:cNvPr>
          <p:cNvGrpSpPr/>
          <p:nvPr/>
        </p:nvGrpSpPr>
        <p:grpSpPr>
          <a:xfrm>
            <a:off x="2650659" y="1640326"/>
            <a:ext cx="1453914" cy="1496665"/>
            <a:chOff x="2777875" y="1412218"/>
            <a:chExt cx="1483698" cy="1527326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9EF8D2C1-5C7B-41D7-B735-BB54795DBA25}"/>
                </a:ext>
              </a:extLst>
            </p:cNvPr>
            <p:cNvSpPr txBox="1"/>
            <p:nvPr/>
          </p:nvSpPr>
          <p:spPr>
            <a:xfrm>
              <a:off x="3081795" y="1412218"/>
              <a:ext cx="967141" cy="390626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endParaRPr lang="en-US" sz="1961" b="1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993" y="5267568"/>
            <a:ext cx="1293633" cy="878656"/>
            <a:chOff x="1883426" y="5104140"/>
            <a:chExt cx="1320136" cy="89665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7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214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6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632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E370B941-776D-417C-91BB-2422AD2612AE}"/>
              </a:ext>
            </a:extLst>
          </p:cNvPr>
          <p:cNvGrpSpPr/>
          <p:nvPr/>
        </p:nvGrpSpPr>
        <p:grpSpPr>
          <a:xfrm>
            <a:off x="4803446" y="1616306"/>
            <a:ext cx="1453914" cy="1520681"/>
            <a:chOff x="4974763" y="1387710"/>
            <a:chExt cx="1483698" cy="1551834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5150687" y="1935424"/>
              <a:ext cx="1240480" cy="310392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0AE8E7BC-928C-4FBD-8548-D6AE39C569C9}"/>
                </a:ext>
              </a:extLst>
            </p:cNvPr>
            <p:cNvSpPr txBox="1"/>
            <p:nvPr/>
          </p:nvSpPr>
          <p:spPr>
            <a:xfrm>
              <a:off x="5223238" y="1387710"/>
              <a:ext cx="967141" cy="390626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endParaRPr lang="en-US" sz="1961" b="1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65562474-5C45-47FC-842A-5B200C60BD48}"/>
              </a:ext>
            </a:extLst>
          </p:cNvPr>
          <p:cNvGrpSpPr/>
          <p:nvPr/>
        </p:nvGrpSpPr>
        <p:grpSpPr>
          <a:xfrm>
            <a:off x="2474205" y="3339048"/>
            <a:ext cx="3741004" cy="1575555"/>
            <a:chOff x="2472663" y="3339013"/>
            <a:chExt cx="3742594" cy="1576225"/>
          </a:xfrm>
        </p:grpSpPr>
        <p:sp>
          <p:nvSpPr>
            <p:cNvPr id="461" name="Rounded Rectangle 12">
              <a:extLst>
                <a:ext uri="{FF2B5EF4-FFF2-40B4-BE49-F238E27FC236}">
                  <a16:creationId xmlns:a16="http://schemas.microsoft.com/office/drawing/2014/main" id="{05192387-F7D5-4C8B-84CD-3897871BD71E}"/>
                </a:ext>
              </a:extLst>
            </p:cNvPr>
            <p:cNvSpPr/>
            <p:nvPr/>
          </p:nvSpPr>
          <p:spPr>
            <a:xfrm>
              <a:off x="3765931" y="3339013"/>
              <a:ext cx="2449326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EAB6DE45-BABC-4F25-8C06-FF4B0C2BD7A5}"/>
                </a:ext>
              </a:extLst>
            </p:cNvPr>
            <p:cNvSpPr/>
            <p:nvPr/>
          </p:nvSpPr>
          <p:spPr>
            <a:xfrm>
              <a:off x="4708935" y="4175695"/>
              <a:ext cx="1066970" cy="246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</a:p>
          </p:txBody>
        </p:sp>
        <p:pic>
          <p:nvPicPr>
            <p:cNvPr id="463" name="ACR">
              <a:extLst>
                <a:ext uri="{FF2B5EF4-FFF2-40B4-BE49-F238E27FC236}">
                  <a16:creationId xmlns:a16="http://schemas.microsoft.com/office/drawing/2014/main" id="{666E99BF-0528-46A0-A2F6-02601132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64" name="Lightning Bolt 463">
              <a:extLst>
                <a:ext uri="{FF2B5EF4-FFF2-40B4-BE49-F238E27FC236}">
                  <a16:creationId xmlns:a16="http://schemas.microsoft.com/office/drawing/2014/main" id="{18A345C2-E975-4CAD-A6C3-A51639520058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9ADE7C29-AD9A-4D02-96D0-0B4C440A0A8C}"/>
                </a:ext>
              </a:extLst>
            </p:cNvPr>
            <p:cNvSpPr/>
            <p:nvPr/>
          </p:nvSpPr>
          <p:spPr>
            <a:xfrm>
              <a:off x="2472663" y="4508858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336CAAB2-A41F-485B-8EFF-1870A0C798C9}"/>
              </a:ext>
            </a:extLst>
          </p:cNvPr>
          <p:cNvGrpSpPr/>
          <p:nvPr/>
        </p:nvGrpSpPr>
        <p:grpSpPr>
          <a:xfrm>
            <a:off x="3975592" y="3818594"/>
            <a:ext cx="780292" cy="756891"/>
            <a:chOff x="3974684" y="3818762"/>
            <a:chExt cx="780624" cy="757214"/>
          </a:xfrm>
        </p:grpSpPr>
        <p:sp>
          <p:nvSpPr>
            <p:cNvPr id="471" name="Lightning Bolt 470">
              <a:extLst>
                <a:ext uri="{FF2B5EF4-FFF2-40B4-BE49-F238E27FC236}">
                  <a16:creationId xmlns:a16="http://schemas.microsoft.com/office/drawing/2014/main" id="{8BF7E621-08C8-4107-B923-64643F92AA94}"/>
                </a:ext>
              </a:extLst>
            </p:cNvPr>
            <p:cNvSpPr/>
            <p:nvPr/>
          </p:nvSpPr>
          <p:spPr>
            <a:xfrm>
              <a:off x="4651312" y="381876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3974684" y="4175695"/>
              <a:ext cx="780624" cy="4002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</p:grp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2B93CABC-1FCB-4894-A6EF-6993A46B5BF0}"/>
              </a:ext>
            </a:extLst>
          </p:cNvPr>
          <p:cNvCxnSpPr>
            <a:cxnSpLocks/>
          </p:cNvCxnSpPr>
          <p:nvPr/>
        </p:nvCxnSpPr>
        <p:spPr>
          <a:xfrm flipV="1">
            <a:off x="3255931" y="3540545"/>
            <a:ext cx="640276" cy="45837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650661" y="3346327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79" name="Picture 2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1616681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0" name="Picture 2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818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2" name="Speech Bubble: Rectangle 481">
            <a:extLst>
              <a:ext uri="{FF2B5EF4-FFF2-40B4-BE49-F238E27FC236}">
                <a16:creationId xmlns:a16="http://schemas.microsoft.com/office/drawing/2014/main" id="{AEDE9167-7EC7-41C7-8628-1A7080B54D7A}"/>
              </a:ext>
            </a:extLst>
          </p:cNvPr>
          <p:cNvSpPr/>
          <p:nvPr/>
        </p:nvSpPr>
        <p:spPr>
          <a:xfrm>
            <a:off x="8435315" y="869322"/>
            <a:ext cx="2165893" cy="652434"/>
          </a:xfrm>
          <a:prstGeom prst="wedgeRectCallout">
            <a:avLst>
              <a:gd name="adj1" fmla="val 65672"/>
              <a:gd name="adj2" fmla="val 25415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Host agents monitor, protect and report running containers</a:t>
            </a:r>
          </a:p>
        </p:txBody>
      </p:sp>
      <p:sp>
        <p:nvSpPr>
          <p:cNvPr id="484" name="Speech Bubble: Rectangle 483">
            <a:extLst>
              <a:ext uri="{FF2B5EF4-FFF2-40B4-BE49-F238E27FC236}">
                <a16:creationId xmlns:a16="http://schemas.microsoft.com/office/drawing/2014/main" id="{38659134-77D9-4AF8-A535-D5325F5094B6}"/>
              </a:ext>
            </a:extLst>
          </p:cNvPr>
          <p:cNvSpPr/>
          <p:nvPr/>
        </p:nvSpPr>
        <p:spPr>
          <a:xfrm>
            <a:off x="5482156" y="4882306"/>
            <a:ext cx="1930883" cy="597371"/>
          </a:xfrm>
          <a:prstGeom prst="wedgeRectCallout">
            <a:avLst>
              <a:gd name="adj1" fmla="val 360"/>
              <a:gd name="adj2" fmla="val -9408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Image Security Scanning</a:t>
            </a:r>
          </a:p>
          <a:p>
            <a:pPr defTabSz="914201">
              <a:defRPr/>
            </a:pP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Secure by default with by </a:t>
            </a:r>
            <a:r>
              <a:rPr lang="en-US" sz="1200" b="1" i="1" kern="0" dirty="0" err="1">
                <a:solidFill>
                  <a:srgbClr val="FFC000"/>
                </a:solidFill>
                <a:latin typeface="Calibri" panose="020F0502020204030204"/>
              </a:rPr>
              <a:t>Quarantin-ing</a:t>
            </a: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 artifacts</a:t>
            </a:r>
          </a:p>
        </p:txBody>
      </p:sp>
      <p:cxnSp>
        <p:nvCxnSpPr>
          <p:cNvPr id="487" name="Straight Arrow Connector 486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457" idx="3"/>
            <a:endCxn id="463" idx="0"/>
          </p:cNvCxnSpPr>
          <p:nvPr/>
        </p:nvCxnSpPr>
        <p:spPr>
          <a:xfrm flipH="1">
            <a:off x="5219023" y="2412570"/>
            <a:ext cx="1038337" cy="1333850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8" name="Speech Bubble: Rectangle 487">
            <a:extLst>
              <a:ext uri="{FF2B5EF4-FFF2-40B4-BE49-F238E27FC236}">
                <a16:creationId xmlns:a16="http://schemas.microsoft.com/office/drawing/2014/main" id="{99DC2E5D-810D-4010-9913-F8C912C01DF3}"/>
              </a:ext>
            </a:extLst>
          </p:cNvPr>
          <p:cNvSpPr/>
          <p:nvPr/>
        </p:nvSpPr>
        <p:spPr>
          <a:xfrm>
            <a:off x="6535645" y="2727555"/>
            <a:ext cx="1928891" cy="529353"/>
          </a:xfrm>
          <a:prstGeom prst="wedgeRectCallout">
            <a:avLst>
              <a:gd name="adj1" fmla="val -66718"/>
              <a:gd name="adj2" fmla="val -87436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Upon release, set released flag in ACR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(ACR-Auto-purge policies)</a:t>
            </a:r>
          </a:p>
        </p:txBody>
      </p:sp>
      <p:cxnSp>
        <p:nvCxnSpPr>
          <p:cNvPr id="489" name="Straight Arrow Connector 488">
            <a:extLst>
              <a:ext uri="{FF2B5EF4-FFF2-40B4-BE49-F238E27FC236}">
                <a16:creationId xmlns:a16="http://schemas.microsoft.com/office/drawing/2014/main" id="{7934E347-A01E-450C-AB1C-91D22F3FF30A}"/>
              </a:ext>
            </a:extLst>
          </p:cNvPr>
          <p:cNvCxnSpPr>
            <a:cxnSpLocks/>
          </p:cNvCxnSpPr>
          <p:nvPr/>
        </p:nvCxnSpPr>
        <p:spPr>
          <a:xfrm flipV="1">
            <a:off x="2474205" y="4550663"/>
            <a:ext cx="1754155" cy="954496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D6527EA-8B37-499F-927B-9E0233F8A736}"/>
              </a:ext>
            </a:extLst>
          </p:cNvPr>
          <p:cNvSpPr/>
          <p:nvPr/>
        </p:nvSpPr>
        <p:spPr>
          <a:xfrm>
            <a:off x="5650317" y="3652011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A6ACAC03-5C2D-48EA-B163-0E9226460BFB}"/>
              </a:ext>
            </a:extLst>
          </p:cNvPr>
          <p:cNvSpPr/>
          <p:nvPr/>
        </p:nvSpPr>
        <p:spPr>
          <a:xfrm>
            <a:off x="3449014" y="3633261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6D45D04A-4AC4-42E1-85AA-276720DA954E}"/>
              </a:ext>
            </a:extLst>
          </p:cNvPr>
          <p:cNvSpPr/>
          <p:nvPr/>
        </p:nvSpPr>
        <p:spPr>
          <a:xfrm>
            <a:off x="6506413" y="3643157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A909C07E-4706-43DA-8766-CA559839D250}"/>
              </a:ext>
            </a:extLst>
          </p:cNvPr>
          <p:cNvSpPr/>
          <p:nvPr/>
        </p:nvSpPr>
        <p:spPr>
          <a:xfrm>
            <a:off x="6300487" y="2514923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0959A727-18C8-4E9B-B449-21E85538999A}"/>
              </a:ext>
            </a:extLst>
          </p:cNvPr>
          <p:cNvSpPr/>
          <p:nvPr/>
        </p:nvSpPr>
        <p:spPr>
          <a:xfrm>
            <a:off x="10965787" y="1232366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526E0549-C21C-4431-8C49-A0D2156679D1}"/>
              </a:ext>
            </a:extLst>
          </p:cNvPr>
          <p:cNvSpPr/>
          <p:nvPr/>
        </p:nvSpPr>
        <p:spPr>
          <a:xfrm>
            <a:off x="4603215" y="3461854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DB8968F8-D4E0-4CDE-919E-ED0889458F35}"/>
              </a:ext>
            </a:extLst>
          </p:cNvPr>
          <p:cNvSpPr/>
          <p:nvPr/>
        </p:nvSpPr>
        <p:spPr>
          <a:xfrm>
            <a:off x="2603431" y="5468346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03CAE6D2-9404-455B-B162-E5F9001878BA}"/>
              </a:ext>
            </a:extLst>
          </p:cNvPr>
          <p:cNvCxnSpPr>
            <a:cxnSpLocks/>
          </p:cNvCxnSpPr>
          <p:nvPr/>
        </p:nvCxnSpPr>
        <p:spPr>
          <a:xfrm flipV="1">
            <a:off x="3351673" y="3604740"/>
            <a:ext cx="617495" cy="65015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650119" y="4156063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 dirty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7DC4F8CD-17EC-4229-826A-25B347D4FA64}"/>
              </a:ext>
            </a:extLst>
          </p:cNvPr>
          <p:cNvGrpSpPr/>
          <p:nvPr/>
        </p:nvGrpSpPr>
        <p:grpSpPr>
          <a:xfrm>
            <a:off x="7249616" y="3313451"/>
            <a:ext cx="903947" cy="597371"/>
            <a:chOff x="7249779" y="3313432"/>
            <a:chExt cx="1454120" cy="960951"/>
          </a:xfrm>
        </p:grpSpPr>
        <p:sp>
          <p:nvSpPr>
            <p:cNvPr id="509" name="Rounded Rectangle 12">
              <a:extLst>
                <a:ext uri="{FF2B5EF4-FFF2-40B4-BE49-F238E27FC236}">
                  <a16:creationId xmlns:a16="http://schemas.microsoft.com/office/drawing/2014/main" id="{8BD3BAD7-3446-4668-BE81-75D1CE4D5338}"/>
                </a:ext>
              </a:extLst>
            </p:cNvPr>
            <p:cNvSpPr/>
            <p:nvPr/>
          </p:nvSpPr>
          <p:spPr>
            <a:xfrm>
              <a:off x="7249779" y="3313432"/>
              <a:ext cx="1454120" cy="960951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1263FF20-B82E-47C3-BD34-A8199DF15D66}"/>
                </a:ext>
              </a:extLst>
            </p:cNvPr>
            <p:cNvSpPr txBox="1"/>
            <p:nvPr/>
          </p:nvSpPr>
          <p:spPr>
            <a:xfrm>
              <a:off x="7368964" y="3903429"/>
              <a:ext cx="1215751" cy="304204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algn="ctr" defTabSz="878201">
                <a:defRPr/>
              </a:pPr>
              <a:endParaRPr lang="en-US" sz="1200" b="1" i="1" kern="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pic>
          <p:nvPicPr>
            <p:cNvPr id="511" name="Picture 2" descr="https://ngeor.files.wordpress.com/2017/11/helm-small.png">
              <a:extLst>
                <a:ext uri="{FF2B5EF4-FFF2-40B4-BE49-F238E27FC236}">
                  <a16:creationId xmlns:a16="http://schemas.microsoft.com/office/drawing/2014/main" id="{9CD00E3D-5F22-4B77-AE45-EB353177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2532" b="95696" l="4724" r="97113">
                          <a14:foregroundMark x1="43307" y1="17975" x2="43307" y2="17975"/>
                          <a14:foregroundMark x1="42520" y1="40253" x2="42520" y2="40253"/>
                          <a14:foregroundMark x1="54593" y1="43797" x2="54593" y2="43797"/>
                          <a14:foregroundMark x1="49344" y1="7595" x2="49344" y2="7595"/>
                          <a14:foregroundMark x1="51444" y1="2532" x2="51444" y2="2532"/>
                          <a14:foregroundMark x1="76903" y1="42278" x2="76903" y2="42278"/>
                          <a14:foregroundMark x1="94751" y1="47089" x2="94751" y2="47089"/>
                          <a14:foregroundMark x1="97375" y1="59241" x2="97375" y2="59241"/>
                          <a14:foregroundMark x1="63780" y1="81266" x2="63780" y2="81266"/>
                          <a14:foregroundMark x1="50394" y1="95949" x2="50394" y2="95949"/>
                          <a14:foregroundMark x1="18898" y1="58481" x2="18898" y2="58481"/>
                          <a14:foregroundMark x1="4724" y1="52658" x2="4724" y2="52658"/>
                          <a14:backgroundMark x1="37270" y1="6329" x2="37270" y2="63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3259" y="3383928"/>
              <a:ext cx="707160" cy="733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3" name="Oval 512">
            <a:extLst>
              <a:ext uri="{FF2B5EF4-FFF2-40B4-BE49-F238E27FC236}">
                <a16:creationId xmlns:a16="http://schemas.microsoft.com/office/drawing/2014/main" id="{884357A2-1538-40B0-89E6-8F99E9CA0524}"/>
              </a:ext>
            </a:extLst>
          </p:cNvPr>
          <p:cNvSpPr/>
          <p:nvPr/>
        </p:nvSpPr>
        <p:spPr>
          <a:xfrm>
            <a:off x="8194065" y="3306492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pic>
        <p:nvPicPr>
          <p:cNvPr id="100" name="ACR Build">
            <a:extLst>
              <a:ext uri="{FF2B5EF4-FFF2-40B4-BE49-F238E27FC236}">
                <a16:creationId xmlns:a16="http://schemas.microsoft.com/office/drawing/2014/main" id="{BE8D4BE8-6D3E-4E92-8C04-26435204DB4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17758" y="3717646"/>
            <a:ext cx="497937" cy="497937"/>
          </a:xfrm>
          <a:prstGeom prst="rect">
            <a:avLst/>
          </a:prstGeom>
        </p:spPr>
      </p:pic>
      <p:pic>
        <p:nvPicPr>
          <p:cNvPr id="128" name="Picture 2" descr="Image result for azure security center logo">
            <a:extLst>
              <a:ext uri="{FF2B5EF4-FFF2-40B4-BE49-F238E27FC236}">
                <a16:creationId xmlns:a16="http://schemas.microsoft.com/office/drawing/2014/main" id="{01AF9128-DC57-4079-A101-6342E4DC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2234814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Image result for azure security center logo">
            <a:extLst>
              <a:ext uri="{FF2B5EF4-FFF2-40B4-BE49-F238E27FC236}">
                <a16:creationId xmlns:a16="http://schemas.microsoft.com/office/drawing/2014/main" id="{79821F4D-14FA-484E-9641-721DB3E4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2852945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Image result for azure security center logo">
            <a:extLst>
              <a:ext uri="{FF2B5EF4-FFF2-40B4-BE49-F238E27FC236}">
                <a16:creationId xmlns:a16="http://schemas.microsoft.com/office/drawing/2014/main" id="{0DAB7751-6CF5-49DB-B856-C3CBA16E7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3471076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Image result for azure security center logo">
            <a:extLst>
              <a:ext uri="{FF2B5EF4-FFF2-40B4-BE49-F238E27FC236}">
                <a16:creationId xmlns:a16="http://schemas.microsoft.com/office/drawing/2014/main" id="{17F9D36A-9B98-472E-89F4-0FF14BD9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4089207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Image result for azure security center logo">
            <a:extLst>
              <a:ext uri="{FF2B5EF4-FFF2-40B4-BE49-F238E27FC236}">
                <a16:creationId xmlns:a16="http://schemas.microsoft.com/office/drawing/2014/main" id="{510D8479-E566-417F-8915-87029654A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4707338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Image result for azure security center logo">
            <a:extLst>
              <a:ext uri="{FF2B5EF4-FFF2-40B4-BE49-F238E27FC236}">
                <a16:creationId xmlns:a16="http://schemas.microsoft.com/office/drawing/2014/main" id="{954B2697-15C7-47B8-89B9-7E2C1C9E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5325471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4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144" y="3910822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6DFA745-1858-4F6F-BFA3-4FD89F3F7CA1}"/>
              </a:ext>
            </a:extLst>
          </p:cNvPr>
          <p:cNvGrpSpPr/>
          <p:nvPr/>
        </p:nvGrpSpPr>
        <p:grpSpPr>
          <a:xfrm>
            <a:off x="3913368" y="3363638"/>
            <a:ext cx="757169" cy="334808"/>
            <a:chOff x="3913058" y="3363628"/>
            <a:chExt cx="757277" cy="3348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83BE58-C896-4953-B8C8-74505616E315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6959"/>
              <a:chOff x="3913058" y="3401525"/>
              <a:chExt cx="757277" cy="296959"/>
            </a:xfrm>
          </p:grpSpPr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4E2BD439-9229-41AA-A129-73FF471ED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3B5EE75-B78D-46F1-A38F-E856B20E7509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600" kern="0" dirty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144" name="Lightning Bolt 143">
              <a:extLst>
                <a:ext uri="{FF2B5EF4-FFF2-40B4-BE49-F238E27FC236}">
                  <a16:creationId xmlns:a16="http://schemas.microsoft.com/office/drawing/2014/main" id="{CA559B9C-D5FF-4638-A662-BB1A4D634BAF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34" name="Twistlock" descr="Related image">
            <a:extLst>
              <a:ext uri="{FF2B5EF4-FFF2-40B4-BE49-F238E27FC236}">
                <a16:creationId xmlns:a16="http://schemas.microsoft.com/office/drawing/2014/main" id="{86998A77-F442-49BD-8F97-27FE8C82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571" y="3930850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Twistlock" descr="Related image">
            <a:extLst>
              <a:ext uri="{FF2B5EF4-FFF2-40B4-BE49-F238E27FC236}">
                <a16:creationId xmlns:a16="http://schemas.microsoft.com/office/drawing/2014/main" id="{C04A883B-D0AB-4D5E-82E2-0C2594A8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33" y="1999090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Twistlock" descr="Related image">
            <a:extLst>
              <a:ext uri="{FF2B5EF4-FFF2-40B4-BE49-F238E27FC236}">
                <a16:creationId xmlns:a16="http://schemas.microsoft.com/office/drawing/2014/main" id="{3D67E3C7-7E29-405B-9CFE-10B6876BB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873" y="2582897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Hurdle">
            <a:extLst>
              <a:ext uri="{FF2B5EF4-FFF2-40B4-BE49-F238E27FC236}">
                <a16:creationId xmlns:a16="http://schemas.microsoft.com/office/drawing/2014/main" id="{C7F91DE9-633B-435B-90CA-39916B530313}"/>
              </a:ext>
            </a:extLst>
          </p:cNvPr>
          <p:cNvSpPr/>
          <p:nvPr/>
        </p:nvSpPr>
        <p:spPr>
          <a:xfrm>
            <a:off x="8535168" y="1562100"/>
            <a:ext cx="66675" cy="4236573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Hurdle">
            <a:extLst>
              <a:ext uri="{FF2B5EF4-FFF2-40B4-BE49-F238E27FC236}">
                <a16:creationId xmlns:a16="http://schemas.microsoft.com/office/drawing/2014/main" id="{54625E46-0517-4D93-8B8B-F20B56A4FB62}"/>
              </a:ext>
            </a:extLst>
          </p:cNvPr>
          <p:cNvSpPr/>
          <p:nvPr/>
        </p:nvSpPr>
        <p:spPr>
          <a:xfrm>
            <a:off x="8263705" y="5727236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Hurdle">
            <a:extLst>
              <a:ext uri="{FF2B5EF4-FFF2-40B4-BE49-F238E27FC236}">
                <a16:creationId xmlns:a16="http://schemas.microsoft.com/office/drawing/2014/main" id="{07FCDD2A-C94F-488D-9423-11A6A8251ECA}"/>
              </a:ext>
            </a:extLst>
          </p:cNvPr>
          <p:cNvSpPr/>
          <p:nvPr/>
        </p:nvSpPr>
        <p:spPr>
          <a:xfrm>
            <a:off x="3637913" y="3219392"/>
            <a:ext cx="66675" cy="257474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Hurdle">
            <a:extLst>
              <a:ext uri="{FF2B5EF4-FFF2-40B4-BE49-F238E27FC236}">
                <a16:creationId xmlns:a16="http://schemas.microsoft.com/office/drawing/2014/main" id="{235F0FDF-AB28-4973-9B67-95059A36A015}"/>
              </a:ext>
            </a:extLst>
          </p:cNvPr>
          <p:cNvSpPr/>
          <p:nvPr/>
        </p:nvSpPr>
        <p:spPr>
          <a:xfrm>
            <a:off x="3366450" y="5722698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AE4D85D-EADC-4086-88B5-ED3113473F71}"/>
              </a:ext>
            </a:extLst>
          </p:cNvPr>
          <p:cNvSpPr/>
          <p:nvPr/>
        </p:nvSpPr>
        <p:spPr>
          <a:xfrm>
            <a:off x="289515" y="1404971"/>
            <a:ext cx="6318562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Applying multiple lines of defense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Runtime scanning, everywhere you can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 policy to restrict images to secured registries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Quarantine images, until scanned and secured</a:t>
            </a:r>
          </a:p>
        </p:txBody>
      </p:sp>
      <p:pic>
        <p:nvPicPr>
          <p:cNvPr id="148" name="Picture 2" descr="Image result for azure policy  logo">
            <a:extLst>
              <a:ext uri="{FF2B5EF4-FFF2-40B4-BE49-F238E27FC236}">
                <a16:creationId xmlns:a16="http://schemas.microsoft.com/office/drawing/2014/main" id="{91A8573B-6490-46CD-8CF7-74F74D39D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1816965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Image result for azure policy  logo">
            <a:extLst>
              <a:ext uri="{FF2B5EF4-FFF2-40B4-BE49-F238E27FC236}">
                <a16:creationId xmlns:a16="http://schemas.microsoft.com/office/drawing/2014/main" id="{9C1C5C66-6D45-426B-B385-3BDFA6A80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2436326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" descr="Image result for azure policy  logo">
            <a:extLst>
              <a:ext uri="{FF2B5EF4-FFF2-40B4-BE49-F238E27FC236}">
                <a16:creationId xmlns:a16="http://schemas.microsoft.com/office/drawing/2014/main" id="{B417C01B-9FCF-4012-9141-8E1434F76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3055687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Image result for azure policy  logo">
            <a:extLst>
              <a:ext uri="{FF2B5EF4-FFF2-40B4-BE49-F238E27FC236}">
                <a16:creationId xmlns:a16="http://schemas.microsoft.com/office/drawing/2014/main" id="{A07E3E12-A2B4-4810-82B6-F0F7E459C8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3675048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 descr="Image result for azure policy  logo">
            <a:extLst>
              <a:ext uri="{FF2B5EF4-FFF2-40B4-BE49-F238E27FC236}">
                <a16:creationId xmlns:a16="http://schemas.microsoft.com/office/drawing/2014/main" id="{636F4CC2-9FD3-477D-8796-3C100C48E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4294409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2" descr="Image result for azure policy  logo">
            <a:extLst>
              <a:ext uri="{FF2B5EF4-FFF2-40B4-BE49-F238E27FC236}">
                <a16:creationId xmlns:a16="http://schemas.microsoft.com/office/drawing/2014/main" id="{7B922E71-675B-46BA-96BB-DBDC8E412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4913770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 descr="Image result for azure policy  logo">
            <a:extLst>
              <a:ext uri="{FF2B5EF4-FFF2-40B4-BE49-F238E27FC236}">
                <a16:creationId xmlns:a16="http://schemas.microsoft.com/office/drawing/2014/main" id="{6E83F213-F40B-4F15-A3AF-AC347FB53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5533131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5873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817">
        <p:fade/>
      </p:transition>
    </mc:Choice>
    <mc:Fallback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2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1706 0.01019 " pathEditMode="relative" rAng="0" ptsTypes="AA">
                                      <p:cBhvr>
                                        <p:cTn id="173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0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0.00394 L 0.21042 0.10996 " pathEditMode="relative" rAng="0" ptsTypes="AA">
                                      <p:cBhvr>
                                        <p:cTn id="184" dur="1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5301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00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20938 0.12662 " pathEditMode="relative" rAng="0" ptsTypes="AA">
                                      <p:cBhvr>
                                        <p:cTn id="196" dur="1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319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45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0443 0.02176 " pathEditMode="relative" rAng="0" ptsTypes="AA">
                                      <p:cBhvr>
                                        <p:cTn id="205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088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6000"/>
                            </p:stCondLst>
                            <p:childTnLst>
                              <p:par>
                                <p:cTn id="2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1342 0.10348 " pathEditMode="relative" rAng="0" ptsTypes="AA">
                                      <p:cBhvr>
                                        <p:cTn id="214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5162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7500"/>
                            </p:stCondLst>
                            <p:childTnLst>
                              <p:par>
                                <p:cTn id="2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8500"/>
                            </p:stCondLst>
                            <p:childTnLst>
                              <p:par>
                                <p:cTn id="2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8" grpId="1"/>
      <p:bldP spid="98" grpId="2"/>
      <p:bldP spid="448" grpId="0"/>
      <p:bldP spid="482" grpId="0" animBg="1"/>
      <p:bldP spid="484" grpId="0" animBg="1"/>
      <p:bldP spid="488" grpId="0" animBg="1"/>
      <p:bldP spid="490" grpId="0" animBg="1"/>
      <p:bldP spid="491" grpId="0" animBg="1"/>
      <p:bldP spid="492" grpId="0" animBg="1"/>
      <p:bldP spid="494" grpId="0" animBg="1"/>
      <p:bldP spid="495" grpId="0" animBg="1"/>
      <p:bldP spid="498" grpId="0" animBg="1"/>
      <p:bldP spid="499" grpId="0" animBg="1"/>
      <p:bldP spid="499" grpId="1" animBg="1"/>
      <p:bldP spid="513" grpId="0" animBg="1"/>
      <p:bldP spid="137" grpId="0" animBg="1"/>
      <p:bldP spid="139" grpId="0" animBg="1"/>
      <p:bldP spid="145" grpId="0" animBg="1"/>
      <p:bldP spid="146" grpId="0" animBg="1"/>
      <p:bldP spid="1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Registries</a:t>
            </a:r>
            <a:br>
              <a:rPr lang="en-US" dirty="0"/>
            </a:br>
            <a:r>
              <a:rPr lang="en-US" dirty="0"/>
              <a:t>	Secured by Default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Assuring a registry has images that are scanned and considered secure </a:t>
            </a:r>
            <a:r>
              <a:rPr lang="en-US" i="1" dirty="0"/>
              <a:t>enough</a:t>
            </a:r>
          </a:p>
          <a:p>
            <a:r>
              <a:rPr lang="en-US" i="1" dirty="0"/>
              <a:t>The </a:t>
            </a:r>
            <a:r>
              <a:rPr lang="en-US" i="1" dirty="0">
                <a:hlinkClick r:id="rId3"/>
              </a:rPr>
              <a:t>Container Quarantine Pattern</a:t>
            </a:r>
            <a:endParaRPr lang="en-US" i="1" dirty="0"/>
          </a:p>
        </p:txBody>
      </p:sp>
      <p:pic>
        <p:nvPicPr>
          <p:cNvPr id="5" name="Picture 14" descr="Related image">
            <a:extLst>
              <a:ext uri="{FF2B5EF4-FFF2-40B4-BE49-F238E27FC236}">
                <a16:creationId xmlns:a16="http://schemas.microsoft.com/office/drawing/2014/main" id="{45915FDE-3456-4825-A74E-8DCD56FF8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674" y="768728"/>
            <a:ext cx="2428555" cy="242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526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54">
        <p:fade/>
      </p:transition>
    </mc:Choice>
    <mc:Fallback>
      <p:transition spd="med" advTm="50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A001-2A17-4BB9-906A-DFB5C9DC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&amp; Reliability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15594-C437-41EB-A9AA-F928E4EE44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6307" y="1189886"/>
            <a:ext cx="11654829" cy="690540"/>
          </a:xfrm>
        </p:spPr>
        <p:txBody>
          <a:bodyPr/>
          <a:lstStyle/>
          <a:p>
            <a:pPr marL="0" lvl="1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Designing with the knowledge something </a:t>
            </a:r>
            <a:r>
              <a:rPr lang="en-US" b="1" i="1" dirty="0">
                <a:solidFill>
                  <a:sysClr val="windowText" lastClr="000000"/>
                </a:solidFill>
              </a:rPr>
              <a:t>will </a:t>
            </a:r>
            <a:r>
              <a:rPr lang="en-US" dirty="0">
                <a:solidFill>
                  <a:sysClr val="windowText" lastClr="000000"/>
                </a:solidFill>
              </a:rPr>
              <a:t>fail at any point</a:t>
            </a:r>
          </a:p>
          <a:p>
            <a:pPr marL="0" lvl="1" indent="0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3A59B7DF-CB5C-4E98-9291-1D28E04C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4" y="1785554"/>
            <a:ext cx="3346030" cy="250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lated image">
            <a:extLst>
              <a:ext uri="{FF2B5EF4-FFF2-40B4-BE49-F238E27FC236}">
                <a16:creationId xmlns:a16="http://schemas.microsoft.com/office/drawing/2014/main" id="{9E836FB6-5F98-4933-B889-1BB9CA3E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76" y="1860003"/>
            <a:ext cx="3212189" cy="24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Related image">
            <a:extLst>
              <a:ext uri="{FF2B5EF4-FFF2-40B4-BE49-F238E27FC236}">
                <a16:creationId xmlns:a16="http://schemas.microsoft.com/office/drawing/2014/main" id="{07600862-1D5A-4B7B-BE6A-396D9057E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33" y="2885872"/>
            <a:ext cx="5602655" cy="370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id="{C5BEEF7B-22C2-4C28-A2FB-78A051861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33" y="2885872"/>
            <a:ext cx="5602655" cy="370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49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69B9C4C-068A-4887-B1DC-C736566198E8}"/>
              </a:ext>
            </a:extLst>
          </p:cNvPr>
          <p:cNvSpPr/>
          <p:nvPr/>
        </p:nvSpPr>
        <p:spPr bwMode="auto">
          <a:xfrm>
            <a:off x="5168491" y="3851695"/>
            <a:ext cx="543790" cy="20010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 dirty="0">
              <a:solidFill>
                <a:sysClr val="windowText" lastClr="000000"/>
              </a:soli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47A68C-1B1A-4FE2-912F-E539A3BF1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4722" y="1933577"/>
            <a:ext cx="1624566" cy="162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644E84-A336-4EB9-816E-6A33F917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1325375"/>
          </a:xfrm>
        </p:spPr>
        <p:txBody>
          <a:bodyPr/>
          <a:lstStyle/>
          <a:p>
            <a:r>
              <a:rPr lang="en-US" dirty="0"/>
              <a:t>Secured By Default</a:t>
            </a:r>
          </a:p>
        </p:txBody>
      </p:sp>
      <p:pic>
        <p:nvPicPr>
          <p:cNvPr id="3" name="Picture 14" descr="Related image">
            <a:extLst>
              <a:ext uri="{FF2B5EF4-FFF2-40B4-BE49-F238E27FC236}">
                <a16:creationId xmlns:a16="http://schemas.microsoft.com/office/drawing/2014/main" id="{38D8949C-658B-425E-B33A-17878153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5" y="2534261"/>
            <a:ext cx="564726" cy="56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zure security center logo">
            <a:extLst>
              <a:ext uri="{FF2B5EF4-FFF2-40B4-BE49-F238E27FC236}">
                <a16:creationId xmlns:a16="http://schemas.microsoft.com/office/drawing/2014/main" id="{2CE3D7FE-14BA-485A-87CC-7522C03C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5" y="4365301"/>
            <a:ext cx="467099" cy="61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F09E0-9CE1-44F5-8519-A9ECED046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757" y="2157591"/>
            <a:ext cx="792971" cy="604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D3927-9EEC-4D01-AE42-1773AE6D9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344" y="2133332"/>
            <a:ext cx="652085" cy="652590"/>
          </a:xfrm>
          <a:prstGeom prst="rect">
            <a:avLst/>
          </a:prstGeom>
        </p:spPr>
      </p:pic>
      <p:pic>
        <p:nvPicPr>
          <p:cNvPr id="11" name="Picture 2" descr="Image result for azure container instances logo">
            <a:extLst>
              <a:ext uri="{FF2B5EF4-FFF2-40B4-BE49-F238E27FC236}">
                <a16:creationId xmlns:a16="http://schemas.microsoft.com/office/drawing/2014/main" id="{984C3BDE-D495-451C-BEC0-48CF29B23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r="22219"/>
          <a:stretch/>
        </p:blipFill>
        <p:spPr bwMode="auto">
          <a:xfrm>
            <a:off x="7439767" y="2867947"/>
            <a:ext cx="700953" cy="66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08B22-740F-4D6B-8A35-C2FB7E208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1209" y="3562198"/>
            <a:ext cx="658069" cy="65857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5CBABAF-077C-47E4-94BA-C2B3687584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6480" y="2872736"/>
            <a:ext cx="657812" cy="6578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87EC166-BD1B-4103-892C-E643AAB1C1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4909" y="3541008"/>
            <a:ext cx="700952" cy="70095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E330F0-4ABC-4B84-B0D6-23B8BA621E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04446" y="4220775"/>
            <a:ext cx="673345" cy="6733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A76C216-FAFC-4759-BA6C-5C9B15704223}"/>
              </a:ext>
            </a:extLst>
          </p:cNvPr>
          <p:cNvSpPr/>
          <p:nvPr/>
        </p:nvSpPr>
        <p:spPr bwMode="auto">
          <a:xfrm>
            <a:off x="3964628" y="3072693"/>
            <a:ext cx="1788652" cy="970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4BCF00-95D4-470C-9ACF-5732E9D38DC9}"/>
              </a:ext>
            </a:extLst>
          </p:cNvPr>
          <p:cNvSpPr/>
          <p:nvPr/>
        </p:nvSpPr>
        <p:spPr bwMode="auto">
          <a:xfrm>
            <a:off x="5166608" y="3107195"/>
            <a:ext cx="542242" cy="25021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23C1C6-44D0-46CC-B10A-2E4AE2BEF608}"/>
              </a:ext>
            </a:extLst>
          </p:cNvPr>
          <p:cNvSpPr/>
          <p:nvPr/>
        </p:nvSpPr>
        <p:spPr bwMode="auto">
          <a:xfrm>
            <a:off x="4586411" y="3107195"/>
            <a:ext cx="54224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7EDC14-459F-4080-AC6B-002744DD6AA6}"/>
              </a:ext>
            </a:extLst>
          </p:cNvPr>
          <p:cNvSpPr/>
          <p:nvPr/>
        </p:nvSpPr>
        <p:spPr bwMode="auto">
          <a:xfrm>
            <a:off x="4586410" y="3371982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F8A648-307B-4F02-9C7E-828236A5B1E7}"/>
              </a:ext>
            </a:extLst>
          </p:cNvPr>
          <p:cNvSpPr/>
          <p:nvPr/>
        </p:nvSpPr>
        <p:spPr bwMode="auto">
          <a:xfrm>
            <a:off x="4586410" y="3586660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925826-746F-4A36-897A-0C6E61901085}"/>
              </a:ext>
            </a:extLst>
          </p:cNvPr>
          <p:cNvSpPr/>
          <p:nvPr/>
        </p:nvSpPr>
        <p:spPr bwMode="auto">
          <a:xfrm>
            <a:off x="4006214" y="3586659"/>
            <a:ext cx="543790" cy="200106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F0AB76-0B2D-4D7D-83E3-E47CC15BF2D4}"/>
              </a:ext>
            </a:extLst>
          </p:cNvPr>
          <p:cNvSpPr/>
          <p:nvPr/>
        </p:nvSpPr>
        <p:spPr bwMode="auto">
          <a:xfrm>
            <a:off x="4006214" y="3107195"/>
            <a:ext cx="54224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0B5F6C-5806-4CEE-88F9-B0A37D54DAD4}"/>
              </a:ext>
            </a:extLst>
          </p:cNvPr>
          <p:cNvSpPr/>
          <p:nvPr/>
        </p:nvSpPr>
        <p:spPr bwMode="auto">
          <a:xfrm>
            <a:off x="5166607" y="3371982"/>
            <a:ext cx="543790" cy="20010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37" name="Picture 14" descr="Related image">
            <a:extLst>
              <a:ext uri="{FF2B5EF4-FFF2-40B4-BE49-F238E27FC236}">
                <a16:creationId xmlns:a16="http://schemas.microsoft.com/office/drawing/2014/main" id="{CA492E3F-BF11-43FE-94FE-74E2398DA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99" y="3586658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9D26B35-26E6-4819-8DA7-BF24C1152545}"/>
              </a:ext>
            </a:extLst>
          </p:cNvPr>
          <p:cNvSpPr/>
          <p:nvPr/>
        </p:nvSpPr>
        <p:spPr bwMode="auto">
          <a:xfrm>
            <a:off x="4583701" y="3801336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7271CC4-486A-4332-89F7-1F8422BE9CDF}"/>
              </a:ext>
            </a:extLst>
          </p:cNvPr>
          <p:cNvSpPr/>
          <p:nvPr/>
        </p:nvSpPr>
        <p:spPr bwMode="auto">
          <a:xfrm>
            <a:off x="4005439" y="3801336"/>
            <a:ext cx="543790" cy="20010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pic>
        <p:nvPicPr>
          <p:cNvPr id="45" name="Picture 14" descr="Related image">
            <a:extLst>
              <a:ext uri="{FF2B5EF4-FFF2-40B4-BE49-F238E27FC236}">
                <a16:creationId xmlns:a16="http://schemas.microsoft.com/office/drawing/2014/main" id="{A997C455-742A-4FFE-B348-59B1BF8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700" y="3806898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Lightning Bolt 45">
            <a:extLst>
              <a:ext uri="{FF2B5EF4-FFF2-40B4-BE49-F238E27FC236}">
                <a16:creationId xmlns:a16="http://schemas.microsoft.com/office/drawing/2014/main" id="{EC79B4D0-96C9-4A12-B220-A85C965D46E2}"/>
              </a:ext>
            </a:extLst>
          </p:cNvPr>
          <p:cNvSpPr/>
          <p:nvPr/>
        </p:nvSpPr>
        <p:spPr>
          <a:xfrm>
            <a:off x="4177370" y="4108474"/>
            <a:ext cx="150307" cy="228593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931653C0-16D9-4661-A664-B7E616224AE8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486074" y="4051801"/>
            <a:ext cx="954313" cy="672518"/>
          </a:xfrm>
          <a:prstGeom prst="curvedConnector2">
            <a:avLst/>
          </a:prstGeom>
          <a:ln w="38100">
            <a:solidFill>
              <a:srgbClr val="F48F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9819C77F-8C8C-438C-9A80-5436BAE58F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6028" y="2140091"/>
            <a:ext cx="1061550" cy="106155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90CE9A20-0390-43DE-8D2B-659BA46E2D9B}"/>
              </a:ext>
            </a:extLst>
          </p:cNvPr>
          <p:cNvSpPr/>
          <p:nvPr/>
        </p:nvSpPr>
        <p:spPr>
          <a:xfrm>
            <a:off x="7189315" y="1690936"/>
            <a:ext cx="2391072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Container Hosts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4D5326-C701-4F9C-A98B-8A8AC7A5193C}"/>
              </a:ext>
            </a:extLst>
          </p:cNvPr>
          <p:cNvSpPr/>
          <p:nvPr/>
        </p:nvSpPr>
        <p:spPr>
          <a:xfrm>
            <a:off x="3790639" y="1690936"/>
            <a:ext cx="3046062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Azure Container Registry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C1C1ED-C6AC-40DD-ABB9-4A1A67965F28}"/>
              </a:ext>
            </a:extLst>
          </p:cNvPr>
          <p:cNvSpPr/>
          <p:nvPr/>
        </p:nvSpPr>
        <p:spPr>
          <a:xfrm>
            <a:off x="1153860" y="1690936"/>
            <a:ext cx="2325887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Build/Push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D26C56-EB35-40FE-A2AB-544E8CA62F67}"/>
              </a:ext>
            </a:extLst>
          </p:cNvPr>
          <p:cNvCxnSpPr>
            <a:stCxn id="55" idx="3"/>
            <a:endCxn id="54" idx="1"/>
          </p:cNvCxnSpPr>
          <p:nvPr/>
        </p:nvCxnSpPr>
        <p:spPr>
          <a:xfrm>
            <a:off x="3479747" y="3336774"/>
            <a:ext cx="3108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DEE2638-F139-4725-914D-27C449D5F7B2}"/>
              </a:ext>
            </a:extLst>
          </p:cNvPr>
          <p:cNvCxnSpPr>
            <a:cxnSpLocks/>
            <a:stCxn id="54" idx="3"/>
            <a:endCxn id="53" idx="1"/>
          </p:cNvCxnSpPr>
          <p:nvPr/>
        </p:nvCxnSpPr>
        <p:spPr>
          <a:xfrm>
            <a:off x="6836702" y="3336774"/>
            <a:ext cx="3526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Image result for azure security center logo">
            <a:extLst>
              <a:ext uri="{FF2B5EF4-FFF2-40B4-BE49-F238E27FC236}">
                <a16:creationId xmlns:a16="http://schemas.microsoft.com/office/drawing/2014/main" id="{E57B63B3-655C-4018-A19B-FA7551474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308" y="2603401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Image result for azure security center logo">
            <a:extLst>
              <a:ext uri="{FF2B5EF4-FFF2-40B4-BE49-F238E27FC236}">
                <a16:creationId xmlns:a16="http://schemas.microsoft.com/office/drawing/2014/main" id="{59E6E7CA-892B-475F-BCCA-F3D755A4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479" y="2612790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Image result for azure security center logo">
            <a:extLst>
              <a:ext uri="{FF2B5EF4-FFF2-40B4-BE49-F238E27FC236}">
                <a16:creationId xmlns:a16="http://schemas.microsoft.com/office/drawing/2014/main" id="{98EC307A-438A-4D1E-8F90-4247E8C0A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1" y="3365175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Image result for azure security center logo">
            <a:extLst>
              <a:ext uri="{FF2B5EF4-FFF2-40B4-BE49-F238E27FC236}">
                <a16:creationId xmlns:a16="http://schemas.microsoft.com/office/drawing/2014/main" id="{4CC5E25E-34F4-42D0-8EDF-74582DF3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369" y="3365175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Image result for azure security center logo">
            <a:extLst>
              <a:ext uri="{FF2B5EF4-FFF2-40B4-BE49-F238E27FC236}">
                <a16:creationId xmlns:a16="http://schemas.microsoft.com/office/drawing/2014/main" id="{BB0FAAAA-F19D-4760-AF61-AAB06E1E4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742" y="4020308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azure security center logo">
            <a:extLst>
              <a:ext uri="{FF2B5EF4-FFF2-40B4-BE49-F238E27FC236}">
                <a16:creationId xmlns:a16="http://schemas.microsoft.com/office/drawing/2014/main" id="{BA30A94C-3BDB-485F-8922-B4E3141A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1" y="4051800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Image result for azure security center logo">
            <a:extLst>
              <a:ext uri="{FF2B5EF4-FFF2-40B4-BE49-F238E27FC236}">
                <a16:creationId xmlns:a16="http://schemas.microsoft.com/office/drawing/2014/main" id="{B9A35403-5753-4653-8DD9-34E2F74C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80" y="4704957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FD43ED63-EF03-44DD-B892-06C21BD44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628" y="5003251"/>
            <a:ext cx="2410772" cy="60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195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702">
        <p:fade/>
      </p:transition>
    </mc:Choice>
    <mc:Fallback>
      <p:transition spd="med" advTm="8702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E13594-C6AB-4D78-8F0F-359F46ABB61A}"/>
              </a:ext>
            </a:extLst>
          </p:cNvPr>
          <p:cNvSpPr/>
          <p:nvPr/>
        </p:nvSpPr>
        <p:spPr>
          <a:xfrm>
            <a:off x="3667189" y="1516179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BB5DB83-DFD2-461E-B2AE-BAD3013EE8F9}"/>
              </a:ext>
            </a:extLst>
          </p:cNvPr>
          <p:cNvSpPr/>
          <p:nvPr/>
        </p:nvSpPr>
        <p:spPr>
          <a:xfrm>
            <a:off x="4446463" y="1532083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D85D84-5019-4CB2-B26A-D2ECA8EE11B1}"/>
              </a:ext>
            </a:extLst>
          </p:cNvPr>
          <p:cNvSpPr/>
          <p:nvPr/>
        </p:nvSpPr>
        <p:spPr>
          <a:xfrm rot="16200000">
            <a:off x="8170575" y="618623"/>
            <a:ext cx="1849700" cy="774336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  <a:gd name="connsiteX0" fmla="*/ 4387029 w 4387029"/>
              <a:gd name="connsiteY0" fmla="*/ 468927 h 790200"/>
              <a:gd name="connsiteX1" fmla="*/ 4387029 w 4387029"/>
              <a:gd name="connsiteY1" fmla="*/ 790200 h 790200"/>
              <a:gd name="connsiteX2" fmla="*/ 4714 w 4387029"/>
              <a:gd name="connsiteY2" fmla="*/ 790200 h 790200"/>
              <a:gd name="connsiteX3" fmla="*/ 4714 w 4387029"/>
              <a:gd name="connsiteY3" fmla="*/ 473019 h 790200"/>
              <a:gd name="connsiteX4" fmla="*/ 0 w 4387029"/>
              <a:gd name="connsiteY4" fmla="*/ 473005 h 790200"/>
              <a:gd name="connsiteX5" fmla="*/ 4714 w 4387029"/>
              <a:gd name="connsiteY5" fmla="*/ 471715 h 790200"/>
              <a:gd name="connsiteX6" fmla="*/ 4714 w 4387029"/>
              <a:gd name="connsiteY6" fmla="*/ 468927 h 790200"/>
              <a:gd name="connsiteX7" fmla="*/ 14900 w 4387029"/>
              <a:gd name="connsiteY7" fmla="*/ 468927 h 790200"/>
              <a:gd name="connsiteX8" fmla="*/ 1535242 w 4387029"/>
              <a:gd name="connsiteY8" fmla="*/ 0 h 790200"/>
              <a:gd name="connsiteX9" fmla="*/ 4365100 w 4387029"/>
              <a:gd name="connsiteY9" fmla="*/ 468927 h 790200"/>
              <a:gd name="connsiteX10" fmla="*/ 4387029 w 4387029"/>
              <a:gd name="connsiteY10" fmla="*/ 468927 h 79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7029" h="790200">
                <a:moveTo>
                  <a:pt x="4387029" y="468927"/>
                </a:moveTo>
                <a:lnTo>
                  <a:pt x="4387029" y="790200"/>
                </a:lnTo>
                <a:lnTo>
                  <a:pt x="4714" y="790200"/>
                </a:lnTo>
                <a:lnTo>
                  <a:pt x="4714" y="473019"/>
                </a:lnTo>
                <a:lnTo>
                  <a:pt x="0" y="473005"/>
                </a:lnTo>
                <a:lnTo>
                  <a:pt x="4714" y="471715"/>
                </a:lnTo>
                <a:lnTo>
                  <a:pt x="4714" y="468927"/>
                </a:lnTo>
                <a:lnTo>
                  <a:pt x="14900" y="468927"/>
                </a:lnTo>
                <a:lnTo>
                  <a:pt x="1535242" y="0"/>
                </a:lnTo>
                <a:lnTo>
                  <a:pt x="4365100" y="468927"/>
                </a:lnTo>
                <a:lnTo>
                  <a:pt x="4387029" y="468927"/>
                </a:lnTo>
                <a:close/>
              </a:path>
            </a:pathLst>
          </a:cu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21">
              <a:defRPr/>
            </a:pPr>
            <a:endParaRPr lang="en-US" sz="1075" kern="0">
              <a:solidFill>
                <a:sysClr val="windowText" lastClr="000000"/>
              </a:solidFill>
              <a:latin typeface="Segoe U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BE63A0-6556-46D7-9E6D-36BCF2B82F22}"/>
              </a:ext>
            </a:extLst>
          </p:cNvPr>
          <p:cNvGrpSpPr/>
          <p:nvPr/>
        </p:nvGrpSpPr>
        <p:grpSpPr>
          <a:xfrm>
            <a:off x="7348928" y="267386"/>
            <a:ext cx="1484668" cy="1466572"/>
            <a:chOff x="7572388" y="1529097"/>
            <a:chExt cx="1515084" cy="1496617"/>
          </a:xfrm>
        </p:grpSpPr>
        <p:sp>
          <p:nvSpPr>
            <p:cNvPr id="10" name="Rounded Rectangle 26">
              <a:extLst>
                <a:ext uri="{FF2B5EF4-FFF2-40B4-BE49-F238E27FC236}">
                  <a16:creationId xmlns:a16="http://schemas.microsoft.com/office/drawing/2014/main" id="{6270D2C7-52F8-44ED-9E77-44E1E0BC4D9E}"/>
                </a:ext>
              </a:extLst>
            </p:cNvPr>
            <p:cNvSpPr/>
            <p:nvPr/>
          </p:nvSpPr>
          <p:spPr>
            <a:xfrm>
              <a:off x="7603774" y="1529097"/>
              <a:ext cx="1483698" cy="1478515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B66B1F-D2A5-4144-8378-92A0830D752E}"/>
                </a:ext>
              </a:extLst>
            </p:cNvPr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28480" indent="-228480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AA956C-87DD-4DB2-8646-84F590D8FB7A}"/>
                </a:ext>
              </a:extLst>
            </p:cNvPr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472567-0B96-469E-B38A-4E099D284262}"/>
                </a:ext>
              </a:extLst>
            </p:cNvPr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5870">
                <a:defRPr/>
              </a:pPr>
              <a:endParaRPr lang="en-US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ABEA8B-F2AA-4830-B174-A2B99AAE1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4DF089-4070-4667-A933-27DD1EEC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28D653-C567-45D9-96D0-A37E01FB699F}"/>
                </a:ext>
              </a:extLst>
            </p:cNvPr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1BC528-844D-456C-932C-F9D4F7A322BE}"/>
                </a:ext>
              </a:extLst>
            </p:cNvPr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763C266-A1E7-4FB7-9C83-C95A2E39949D}"/>
                </a:ext>
              </a:extLst>
            </p:cNvPr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5870">
                <a:defRPr/>
              </a:pPr>
              <a:endParaRPr lang="en-US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871C70-19BE-408C-A45F-F85DACF31A6C}"/>
              </a:ext>
            </a:extLst>
          </p:cNvPr>
          <p:cNvGrpSpPr/>
          <p:nvPr/>
        </p:nvGrpSpPr>
        <p:grpSpPr>
          <a:xfrm>
            <a:off x="9465295" y="80939"/>
            <a:ext cx="2512085" cy="608841"/>
            <a:chOff x="2260698" y="1058892"/>
            <a:chExt cx="2563550" cy="62131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B4F841-8467-4691-9CEE-83826975DB35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Container Service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4105B-674C-4AE3-B17A-30138256F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5B792F-8865-4032-B352-4357A00FF5F3}"/>
              </a:ext>
            </a:extLst>
          </p:cNvPr>
          <p:cNvGrpSpPr/>
          <p:nvPr/>
        </p:nvGrpSpPr>
        <p:grpSpPr>
          <a:xfrm>
            <a:off x="9465295" y="1321799"/>
            <a:ext cx="2512085" cy="608841"/>
            <a:chOff x="2260698" y="2350204"/>
            <a:chExt cx="2563550" cy="62131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2853AF-4672-473F-8768-69DE5A630BB1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App Services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B09F788-B848-4388-8617-0FFCE33A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67F5F0-E714-45E7-9326-4CEF4818DEAF}"/>
              </a:ext>
            </a:extLst>
          </p:cNvPr>
          <p:cNvGrpSpPr/>
          <p:nvPr/>
        </p:nvGrpSpPr>
        <p:grpSpPr>
          <a:xfrm>
            <a:off x="9465295" y="697203"/>
            <a:ext cx="2512085" cy="608841"/>
            <a:chOff x="12042417" y="1907893"/>
            <a:chExt cx="2512442" cy="60892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B42AAE0-46E6-4C7E-BED9-BE2F33431B78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Container Instances</a:t>
              </a:r>
            </a:p>
          </p:txBody>
        </p:sp>
        <p:pic>
          <p:nvPicPr>
            <p:cNvPr id="32" name="Picture 2" descr="Image result for azure container instances logo">
              <a:extLst>
                <a:ext uri="{FF2B5EF4-FFF2-40B4-BE49-F238E27FC236}">
                  <a16:creationId xmlns:a16="http://schemas.microsoft.com/office/drawing/2014/main" id="{1764D15E-80C6-4838-BE91-5D9BAAE4C1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8EC4A70-DBCE-41D6-B034-AD65C030327E}"/>
              </a:ext>
            </a:extLst>
          </p:cNvPr>
          <p:cNvGrpSpPr/>
          <p:nvPr/>
        </p:nvGrpSpPr>
        <p:grpSpPr>
          <a:xfrm>
            <a:off x="431419" y="4940258"/>
            <a:ext cx="1078492" cy="876451"/>
            <a:chOff x="430615" y="4940472"/>
            <a:chExt cx="1078645" cy="876576"/>
          </a:xfrm>
        </p:grpSpPr>
        <p:sp>
          <p:nvSpPr>
            <p:cNvPr id="44" name="Rounded Rectangle 12">
              <a:extLst>
                <a:ext uri="{FF2B5EF4-FFF2-40B4-BE49-F238E27FC236}">
                  <a16:creationId xmlns:a16="http://schemas.microsoft.com/office/drawing/2014/main" id="{5A765FE2-51AB-401F-851C-C9D4F307DFF8}"/>
                </a:ext>
              </a:extLst>
            </p:cNvPr>
            <p:cNvSpPr/>
            <p:nvPr/>
          </p:nvSpPr>
          <p:spPr>
            <a:xfrm>
              <a:off x="430615" y="4940472"/>
              <a:ext cx="1078645" cy="876576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pic>
          <p:nvPicPr>
            <p:cNvPr id="36" name="Picture 2" descr="Image result for azure security center logo">
              <a:extLst>
                <a:ext uri="{FF2B5EF4-FFF2-40B4-BE49-F238E27FC236}">
                  <a16:creationId xmlns:a16="http://schemas.microsoft.com/office/drawing/2014/main" id="{05841A07-63FB-4C2C-98C3-1BF19F0BF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55" y="5047593"/>
              <a:ext cx="467165" cy="617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3CDD3F7-06C9-4AB9-AB35-2B01EDB118A4}"/>
              </a:ext>
            </a:extLst>
          </p:cNvPr>
          <p:cNvSpPr txBox="1">
            <a:spLocks/>
          </p:cNvSpPr>
          <p:nvPr/>
        </p:nvSpPr>
        <p:spPr>
          <a:xfrm>
            <a:off x="865" y="843425"/>
            <a:ext cx="2883779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200" b="1">
                <a:solidFill>
                  <a:prstClr val="white"/>
                </a:solidFill>
                <a:latin typeface="Consolas" panose="020B0609020204030204" pitchFamily="49" charset="0"/>
              </a:rPr>
              <a:t>docker push acrdemos.azurecr.io/th:1.0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A0FB11-1B7B-46C6-AC1D-CF3EF76D980C}"/>
              </a:ext>
            </a:extLst>
          </p:cNvPr>
          <p:cNvCxnSpPr>
            <a:cxnSpLocks/>
            <a:stCxn id="48" idx="3"/>
            <a:endCxn id="39" idx="1"/>
          </p:cNvCxnSpPr>
          <p:nvPr/>
        </p:nvCxnSpPr>
        <p:spPr>
          <a:xfrm flipV="1">
            <a:off x="2884644" y="991804"/>
            <a:ext cx="679904" cy="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E2EC293-8668-4FF3-8408-199BA530883F}"/>
              </a:ext>
            </a:extLst>
          </p:cNvPr>
          <p:cNvGrpSpPr/>
          <p:nvPr/>
        </p:nvGrpSpPr>
        <p:grpSpPr>
          <a:xfrm>
            <a:off x="5397751" y="267389"/>
            <a:ext cx="1453914" cy="1448834"/>
            <a:chOff x="5630233" y="1707263"/>
            <a:chExt cx="1454120" cy="1449039"/>
          </a:xfrm>
        </p:grpSpPr>
        <p:sp>
          <p:nvSpPr>
            <p:cNvPr id="54" name="Rounded Rectangle 12">
              <a:extLst>
                <a:ext uri="{FF2B5EF4-FFF2-40B4-BE49-F238E27FC236}">
                  <a16:creationId xmlns:a16="http://schemas.microsoft.com/office/drawing/2014/main" id="{F90C4E6E-E721-4AB4-9FC8-23F9BDBEC906}"/>
                </a:ext>
              </a:extLst>
            </p:cNvPr>
            <p:cNvSpPr/>
            <p:nvPr/>
          </p:nvSpPr>
          <p:spPr>
            <a:xfrm>
              <a:off x="5630233" y="1707263"/>
              <a:ext cx="1454120" cy="1449039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D21954-7CDC-4D47-ACC2-4F0D4CDFE22F}"/>
                </a:ext>
              </a:extLst>
            </p:cNvPr>
            <p:cNvSpPr txBox="1"/>
            <p:nvPr/>
          </p:nvSpPr>
          <p:spPr>
            <a:xfrm>
              <a:off x="5673648" y="2208130"/>
              <a:ext cx="1344754" cy="304204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Release Management 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AB8F2C-BC32-4BAB-82A7-15383C1A494F}"/>
              </a:ext>
            </a:extLst>
          </p:cNvPr>
          <p:cNvCxnSpPr>
            <a:cxnSpLocks/>
            <a:stCxn id="54" idx="3"/>
            <a:endCxn id="10" idx="1"/>
          </p:cNvCxnSpPr>
          <p:nvPr/>
        </p:nvCxnSpPr>
        <p:spPr>
          <a:xfrm flipV="1">
            <a:off x="6851665" y="991804"/>
            <a:ext cx="528017" cy="2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6522A69-C369-41A4-903A-D9550DC981FC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970665" y="3916067"/>
            <a:ext cx="0" cy="102419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866691F-01C1-4866-B582-7BF9174D987D}"/>
              </a:ext>
            </a:extLst>
          </p:cNvPr>
          <p:cNvSpPr/>
          <p:nvPr/>
        </p:nvSpPr>
        <p:spPr>
          <a:xfrm>
            <a:off x="2873065" y="69901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7A46433-0AC6-427A-891B-E34EA10FA93F}"/>
              </a:ext>
            </a:extLst>
          </p:cNvPr>
          <p:cNvSpPr/>
          <p:nvPr/>
        </p:nvSpPr>
        <p:spPr>
          <a:xfrm>
            <a:off x="1313277" y="4935774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pic>
        <p:nvPicPr>
          <p:cNvPr id="82" name="Picture 2" descr="Image result for azure security center logo">
            <a:extLst>
              <a:ext uri="{FF2B5EF4-FFF2-40B4-BE49-F238E27FC236}">
                <a16:creationId xmlns:a16="http://schemas.microsoft.com/office/drawing/2014/main" id="{B2C73B82-7053-4AA3-B77E-C093D3BF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445898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BE77F099-E8EB-49A8-A52A-AB19977ABF89}"/>
              </a:ext>
            </a:extLst>
          </p:cNvPr>
          <p:cNvSpPr/>
          <p:nvPr/>
        </p:nvSpPr>
        <p:spPr>
          <a:xfrm>
            <a:off x="1313277" y="537624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CE6AA5B-3F15-4837-962B-713E96225D4B}"/>
              </a:ext>
            </a:extLst>
          </p:cNvPr>
          <p:cNvSpPr/>
          <p:nvPr/>
        </p:nvSpPr>
        <p:spPr>
          <a:xfrm>
            <a:off x="4866434" y="171622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EC9C9A0-9198-40BC-8040-BBA0E8E5BA36}"/>
              </a:ext>
            </a:extLst>
          </p:cNvPr>
          <p:cNvSpPr/>
          <p:nvPr/>
        </p:nvSpPr>
        <p:spPr>
          <a:xfrm>
            <a:off x="6223402" y="1722662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6</a:t>
            </a:r>
          </a:p>
        </p:txBody>
      </p: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2A33E4BF-6E9F-45CA-B215-4C0CC0E0C2C4}"/>
              </a:ext>
            </a:extLst>
          </p:cNvPr>
          <p:cNvCxnSpPr>
            <a:cxnSpLocks/>
            <a:stCxn id="60" idx="3"/>
            <a:endCxn id="43" idx="2"/>
          </p:cNvCxnSpPr>
          <p:nvPr/>
        </p:nvCxnSpPr>
        <p:spPr>
          <a:xfrm flipH="1" flipV="1">
            <a:off x="4125293" y="1658258"/>
            <a:ext cx="2582410" cy="3838392"/>
          </a:xfrm>
          <a:prstGeom prst="bentConnector4">
            <a:avLst>
              <a:gd name="adj1" fmla="val -8851"/>
              <a:gd name="adj2" fmla="val 16715"/>
            </a:avLst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83" name="Picture 2" descr="Image result for azure security center logo">
            <a:extLst>
              <a:ext uri="{FF2B5EF4-FFF2-40B4-BE49-F238E27FC236}">
                <a16:creationId xmlns:a16="http://schemas.microsoft.com/office/drawing/2014/main" id="{7048A926-4A69-4568-98A7-672810BFB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1058925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Image result for azure security center logo">
            <a:extLst>
              <a:ext uri="{FF2B5EF4-FFF2-40B4-BE49-F238E27FC236}">
                <a16:creationId xmlns:a16="http://schemas.microsoft.com/office/drawing/2014/main" id="{CA6A7311-487F-4857-9865-9E4B7A5F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1677033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55946229-E2EC-41B0-A709-F9E8AF3F87CC}"/>
              </a:ext>
            </a:extLst>
          </p:cNvPr>
          <p:cNvSpPr txBox="1">
            <a:spLocks/>
          </p:cNvSpPr>
          <p:nvPr/>
        </p:nvSpPr>
        <p:spPr>
          <a:xfrm>
            <a:off x="1553795" y="4937453"/>
            <a:ext cx="2469919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docker pull th@sha256:91ef6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FA50CA92-2124-47BE-966C-C450DC45B831}"/>
              </a:ext>
            </a:extLst>
          </p:cNvPr>
          <p:cNvSpPr txBox="1">
            <a:spLocks/>
          </p:cNvSpPr>
          <p:nvPr/>
        </p:nvSpPr>
        <p:spPr>
          <a:xfrm>
            <a:off x="1559973" y="5348270"/>
            <a:ext cx="5147731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az acr policy set –n </a:t>
            </a:r>
            <a:r>
              <a:rPr lang="en-US" sz="1000" b="1" err="1">
                <a:solidFill>
                  <a:prstClr val="white"/>
                </a:solidFill>
                <a:latin typeface="Consolas" panose="020B0609020204030204" pitchFamily="49" charset="0"/>
              </a:rPr>
              <a:t>acrdemos</a:t>
            </a: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 --quarantine-remove –-image th@sha256:91ef6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ECD8EAB-81D3-4F43-A935-E4FF68F0D7C2}"/>
              </a:ext>
            </a:extLst>
          </p:cNvPr>
          <p:cNvSpPr txBox="1">
            <a:spLocks/>
          </p:cNvSpPr>
          <p:nvPr/>
        </p:nvSpPr>
        <p:spPr>
          <a:xfrm>
            <a:off x="1553796" y="5905098"/>
            <a:ext cx="6274981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az acr policy set –n </a:t>
            </a:r>
            <a:r>
              <a:rPr lang="en-US" sz="1000" b="1" err="1">
                <a:solidFill>
                  <a:prstClr val="white"/>
                </a:solidFill>
                <a:latin typeface="Consolas" panose="020B0609020204030204" pitchFamily="49" charset="0"/>
              </a:rPr>
              <a:t>acrdemos</a:t>
            </a: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 --quarantine-block –-image th@sha256:91ef6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374F81-6C15-4FF6-BFA6-FC9BC46DC1A9}"/>
              </a:ext>
            </a:extLst>
          </p:cNvPr>
          <p:cNvSpPr txBox="1"/>
          <p:nvPr/>
        </p:nvSpPr>
        <p:spPr>
          <a:xfrm>
            <a:off x="4189882" y="5561481"/>
            <a:ext cx="389795" cy="374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>
              <a:defRPr/>
            </a:pPr>
            <a:r>
              <a:rPr lang="en-US">
                <a:solidFill>
                  <a:sysClr val="windowText" lastClr="000000"/>
                </a:solidFill>
                <a:latin typeface="Calibri" panose="020F0502020204030204"/>
              </a:rPr>
              <a:t>or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EA6CD65-E83D-4A91-A512-ED657E6B7813}"/>
              </a:ext>
            </a:extLst>
          </p:cNvPr>
          <p:cNvGrpSpPr/>
          <p:nvPr/>
        </p:nvGrpSpPr>
        <p:grpSpPr>
          <a:xfrm>
            <a:off x="707332" y="2200445"/>
            <a:ext cx="3356776" cy="2242646"/>
            <a:chOff x="706568" y="2200271"/>
            <a:chExt cx="3357252" cy="224296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79A59DD-8BF6-4366-82E7-E006C8828F19}"/>
                </a:ext>
              </a:extLst>
            </p:cNvPr>
            <p:cNvGrpSpPr/>
            <p:nvPr/>
          </p:nvGrpSpPr>
          <p:grpSpPr>
            <a:xfrm>
              <a:off x="706568" y="2200271"/>
              <a:ext cx="3357252" cy="2242964"/>
              <a:chOff x="706568" y="2200271"/>
              <a:chExt cx="3357252" cy="224296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F4D0048-A6C8-4DFB-859C-BA512C60F88B}"/>
                  </a:ext>
                </a:extLst>
              </p:cNvPr>
              <p:cNvSpPr/>
              <p:nvPr/>
            </p:nvSpPr>
            <p:spPr>
              <a:xfrm>
                <a:off x="706568" y="2200271"/>
                <a:ext cx="3357252" cy="22429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"id": "0d799b14-404b-4859-b2f6-50c5ee2a2c3a",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"timestamp": "2018-02-28T00:42:54.4509516Z",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"action": "push</a:t>
                </a:r>
                <a:r>
                  <a:rPr lang="en-US" sz="900">
                    <a:solidFill>
                      <a:prstClr val="black"/>
                    </a:solidFill>
                    <a:highlight>
                      <a:srgbClr val="FFFF00"/>
                    </a:highlight>
                    <a:latin typeface="Consolas" panose="020B0609020204030204" pitchFamily="49" charset="0"/>
                  </a:rPr>
                  <a:t>-quarantined</a:t>
                </a: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"target": 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"size": 1791,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"digest": "sha256:91ef6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"length": 1791,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"repository": “</a:t>
                </a:r>
                <a:r>
                  <a:rPr lang="en-US" sz="900" err="1">
                    <a:solidFill>
                      <a:prstClr val="white"/>
                    </a:solidFill>
                    <a:latin typeface="Consolas" panose="020B0609020204030204" pitchFamily="49" charset="0"/>
                  </a:rPr>
                  <a:t>th</a:t>
                </a: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"tag": "1.0"},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"request": 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"id": "978fc988-1e06-49ee-bf71-4f6e331d1591",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"host": “acrdemos.azurecr.io",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"method": "PUT"}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pic>
            <p:nvPicPr>
              <p:cNvPr id="37" name="Picture 14" descr="Related image">
                <a:extLst>
                  <a:ext uri="{FF2B5EF4-FFF2-40B4-BE49-F238E27FC236}">
                    <a16:creationId xmlns:a16="http://schemas.microsoft.com/office/drawing/2014/main" id="{37A38920-CCD7-4D82-9481-39A0E7689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5002" y="2849062"/>
                <a:ext cx="550201" cy="55020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6" name="Lightning Bolt 55">
              <a:extLst>
                <a:ext uri="{FF2B5EF4-FFF2-40B4-BE49-F238E27FC236}">
                  <a16:creationId xmlns:a16="http://schemas.microsoft.com/office/drawing/2014/main" id="{91555C95-37AE-4556-91AD-FA4F3A72CC61}"/>
                </a:ext>
              </a:extLst>
            </p:cNvPr>
            <p:cNvSpPr/>
            <p:nvPr/>
          </p:nvSpPr>
          <p:spPr>
            <a:xfrm>
              <a:off x="1213363" y="2219721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D242215-63AF-471E-A5A0-2A6D753514B7}"/>
              </a:ext>
            </a:extLst>
          </p:cNvPr>
          <p:cNvSpPr/>
          <p:nvPr/>
        </p:nvSpPr>
        <p:spPr>
          <a:xfrm>
            <a:off x="3965498" y="1501625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497085D-78DC-4D86-AA4B-929CBB8F91AB}"/>
              </a:ext>
            </a:extLst>
          </p:cNvPr>
          <p:cNvGrpSpPr/>
          <p:nvPr/>
        </p:nvGrpSpPr>
        <p:grpSpPr>
          <a:xfrm>
            <a:off x="3564547" y="267386"/>
            <a:ext cx="1349005" cy="1448835"/>
            <a:chOff x="4555817" y="3339012"/>
            <a:chExt cx="1349579" cy="1449450"/>
          </a:xfrm>
        </p:grpSpPr>
        <p:sp>
          <p:nvSpPr>
            <p:cNvPr id="39" name="Rounded Rectangle 12">
              <a:extLst>
                <a:ext uri="{FF2B5EF4-FFF2-40B4-BE49-F238E27FC236}">
                  <a16:creationId xmlns:a16="http://schemas.microsoft.com/office/drawing/2014/main" id="{8BA2C937-4C16-42BD-83DA-9D992222470F}"/>
                </a:ext>
              </a:extLst>
            </p:cNvPr>
            <p:cNvSpPr/>
            <p:nvPr/>
          </p:nvSpPr>
          <p:spPr>
            <a:xfrm>
              <a:off x="4555817" y="3339012"/>
              <a:ext cx="1349579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9619F2-CAD7-4681-B7B4-77120BD3C689}"/>
                </a:ext>
              </a:extLst>
            </p:cNvPr>
            <p:cNvSpPr/>
            <p:nvPr/>
          </p:nvSpPr>
          <p:spPr>
            <a:xfrm>
              <a:off x="4708935" y="4175695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70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3EB0331-E30B-4DB3-B398-1257803F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2" name="Lightning Bolt 41">
              <a:extLst>
                <a:ext uri="{FF2B5EF4-FFF2-40B4-BE49-F238E27FC236}">
                  <a16:creationId xmlns:a16="http://schemas.microsoft.com/office/drawing/2014/main" id="{0C2E2C2A-8909-4F45-9CB2-DF90FFDBAD29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C66560DE-BCC5-46D5-95CD-FA48875DBA5E}"/>
              </a:ext>
            </a:extLst>
          </p:cNvPr>
          <p:cNvSpPr/>
          <p:nvPr/>
        </p:nvSpPr>
        <p:spPr>
          <a:xfrm>
            <a:off x="877903" y="2084257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FA9E29C-43C6-4634-A47A-F0741AF672B6}"/>
              </a:ext>
            </a:extLst>
          </p:cNvPr>
          <p:cNvGrpSpPr/>
          <p:nvPr/>
        </p:nvGrpSpPr>
        <p:grpSpPr>
          <a:xfrm>
            <a:off x="4339008" y="2200445"/>
            <a:ext cx="3356776" cy="2242646"/>
            <a:chOff x="4338759" y="2200271"/>
            <a:chExt cx="3357252" cy="224296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DF013DB-9AEB-4A9C-9339-C6AE4374A163}"/>
                </a:ext>
              </a:extLst>
            </p:cNvPr>
            <p:cNvSpPr/>
            <p:nvPr/>
          </p:nvSpPr>
          <p:spPr>
            <a:xfrm>
              <a:off x="4338759" y="2200271"/>
              <a:ext cx="3357252" cy="22429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"id": "0d799b14-404b-4859-b2f6-50c5ee2a2c3a",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"timestamp": "2018-02-28T00:42:56.4509516Z",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"action": "</a:t>
              </a:r>
              <a:r>
                <a:rPr lang="en-US" sz="900">
                  <a:solidFill>
                    <a:prstClr val="black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push</a:t>
              </a: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"target": 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"size": 1791,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"digest": "sha256:91ef6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"length": 1791,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"repository": “</a:t>
              </a:r>
              <a:r>
                <a:rPr lang="en-US" sz="900" err="1">
                  <a:solidFill>
                    <a:prstClr val="white"/>
                  </a:solidFill>
                  <a:latin typeface="Consolas" panose="020B0609020204030204" pitchFamily="49" charset="0"/>
                </a:rPr>
                <a:t>th</a:t>
              </a: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"tag": "1.0"},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"request": 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"id": "978fc988-1e06-49ee-bf71-4f6e331d1591",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"host": “acrdemos.azurecr.io",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"method": "PUT"}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0" name="Lightning Bolt 89">
              <a:extLst>
                <a:ext uri="{FF2B5EF4-FFF2-40B4-BE49-F238E27FC236}">
                  <a16:creationId xmlns:a16="http://schemas.microsoft.com/office/drawing/2014/main" id="{4986C191-B6A8-4051-80F7-22E71E2F96B2}"/>
                </a:ext>
              </a:extLst>
            </p:cNvPr>
            <p:cNvSpPr/>
            <p:nvPr/>
          </p:nvSpPr>
          <p:spPr>
            <a:xfrm>
              <a:off x="4718554" y="2219447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0E4A0C1-2585-4817-A7CE-D72BE71F288B}"/>
              </a:ext>
            </a:extLst>
          </p:cNvPr>
          <p:cNvCxnSpPr>
            <a:cxnSpLocks/>
            <a:stCxn id="92" idx="2"/>
            <a:endCxn id="90" idx="0"/>
          </p:cNvCxnSpPr>
          <p:nvPr/>
        </p:nvCxnSpPr>
        <p:spPr>
          <a:xfrm>
            <a:off x="4606258" y="1688714"/>
            <a:ext cx="155052" cy="53090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AC1896E-348A-477A-A479-91352C664C08}"/>
              </a:ext>
            </a:extLst>
          </p:cNvPr>
          <p:cNvCxnSpPr>
            <a:cxnSpLocks/>
            <a:stCxn id="89" idx="0"/>
            <a:endCxn id="54" idx="2"/>
          </p:cNvCxnSpPr>
          <p:nvPr/>
        </p:nvCxnSpPr>
        <p:spPr>
          <a:xfrm flipV="1">
            <a:off x="6017396" y="1716222"/>
            <a:ext cx="107312" cy="484223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DAFB20E-D978-408B-A2CD-788566B6F4E3}"/>
              </a:ext>
            </a:extLst>
          </p:cNvPr>
          <p:cNvCxnSpPr>
            <a:cxnSpLocks/>
            <a:stCxn id="88" idx="2"/>
            <a:endCxn id="56" idx="6"/>
          </p:cNvCxnSpPr>
          <p:nvPr/>
        </p:nvCxnSpPr>
        <p:spPr>
          <a:xfrm flipH="1">
            <a:off x="1278660" y="1672811"/>
            <a:ext cx="2548324" cy="59353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6DDBF92-E4A7-4EB9-893E-A0938209112C}"/>
              </a:ext>
            </a:extLst>
          </p:cNvPr>
          <p:cNvSpPr/>
          <p:nvPr/>
        </p:nvSpPr>
        <p:spPr bwMode="auto">
          <a:xfrm>
            <a:off x="8053300" y="3492956"/>
            <a:ext cx="3928852" cy="967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8545B3-15D8-4C0E-8EE2-D498EBAD2498}"/>
              </a:ext>
            </a:extLst>
          </p:cNvPr>
          <p:cNvSpPr/>
          <p:nvPr/>
        </p:nvSpPr>
        <p:spPr bwMode="auto">
          <a:xfrm>
            <a:off x="8071367" y="3557248"/>
            <a:ext cx="1171372" cy="25021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8B91055-0832-4076-90D0-EA9A30215A2E}"/>
              </a:ext>
            </a:extLst>
          </p:cNvPr>
          <p:cNvSpPr/>
          <p:nvPr/>
        </p:nvSpPr>
        <p:spPr bwMode="auto">
          <a:xfrm>
            <a:off x="8076036" y="3859570"/>
            <a:ext cx="117137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C5CB556-898E-4855-9C4D-E00D9F9EDB30}"/>
              </a:ext>
            </a:extLst>
          </p:cNvPr>
          <p:cNvSpPr/>
          <p:nvPr/>
        </p:nvSpPr>
        <p:spPr bwMode="auto">
          <a:xfrm>
            <a:off x="936857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8B4D081-A3CF-4DAE-B6A0-C5DE28A2F21D}"/>
              </a:ext>
            </a:extLst>
          </p:cNvPr>
          <p:cNvSpPr/>
          <p:nvPr/>
        </p:nvSpPr>
        <p:spPr bwMode="auto">
          <a:xfrm>
            <a:off x="1002173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494DA8A-0CF6-41DC-B84D-ECCD72174E39}"/>
              </a:ext>
            </a:extLst>
          </p:cNvPr>
          <p:cNvSpPr/>
          <p:nvPr/>
        </p:nvSpPr>
        <p:spPr bwMode="auto">
          <a:xfrm>
            <a:off x="10674895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CD5518D-6B33-4DFF-B10E-645B93FF2327}"/>
              </a:ext>
            </a:extLst>
          </p:cNvPr>
          <p:cNvSpPr/>
          <p:nvPr/>
        </p:nvSpPr>
        <p:spPr bwMode="auto">
          <a:xfrm>
            <a:off x="10017067" y="4161891"/>
            <a:ext cx="597532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3E4BB45-1D33-470E-9BD1-2C6838898F77}"/>
              </a:ext>
            </a:extLst>
          </p:cNvPr>
          <p:cNvSpPr/>
          <p:nvPr/>
        </p:nvSpPr>
        <p:spPr bwMode="auto">
          <a:xfrm>
            <a:off x="8080638" y="4161891"/>
            <a:ext cx="117137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pic>
        <p:nvPicPr>
          <p:cNvPr id="77" name="Picture 14" descr="Related image">
            <a:extLst>
              <a:ext uri="{FF2B5EF4-FFF2-40B4-BE49-F238E27FC236}">
                <a16:creationId xmlns:a16="http://schemas.microsoft.com/office/drawing/2014/main" id="{FA762CDA-CC63-440A-94D0-7D551236F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981" y="3859569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40AC7E5-F2D5-4EFD-9091-8C251C06C0A6}"/>
              </a:ext>
            </a:extLst>
          </p:cNvPr>
          <p:cNvSpPr/>
          <p:nvPr/>
        </p:nvSpPr>
        <p:spPr bwMode="auto">
          <a:xfrm>
            <a:off x="9362941" y="4161891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97" name="Picture 14" descr="Related image">
            <a:extLst>
              <a:ext uri="{FF2B5EF4-FFF2-40B4-BE49-F238E27FC236}">
                <a16:creationId xmlns:a16="http://schemas.microsoft.com/office/drawing/2014/main" id="{48345049-C036-4B45-A194-22D0D77F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867" y="3859569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B187DDF9-CB13-4A49-A3E3-EC7EB88B26D3}"/>
              </a:ext>
            </a:extLst>
          </p:cNvPr>
          <p:cNvSpPr/>
          <p:nvPr/>
        </p:nvSpPr>
        <p:spPr bwMode="auto">
          <a:xfrm>
            <a:off x="10671191" y="4159984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99" name="Picture 14" descr="Related image">
            <a:extLst>
              <a:ext uri="{FF2B5EF4-FFF2-40B4-BE49-F238E27FC236}">
                <a16:creationId xmlns:a16="http://schemas.microsoft.com/office/drawing/2014/main" id="{A51A357C-6566-43B1-BC5F-331E98573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990" y="3863262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C82E7415-6268-4C9E-A9BE-6CF22A534CE9}"/>
              </a:ext>
            </a:extLst>
          </p:cNvPr>
          <p:cNvSpPr/>
          <p:nvPr/>
        </p:nvSpPr>
        <p:spPr bwMode="auto">
          <a:xfrm>
            <a:off x="1132805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3r2s7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B9508CC-0BD2-4D91-8436-17112C84B9CE}"/>
              </a:ext>
            </a:extLst>
          </p:cNvPr>
          <p:cNvSpPr/>
          <p:nvPr/>
        </p:nvSpPr>
        <p:spPr bwMode="auto">
          <a:xfrm>
            <a:off x="11324351" y="4159984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102" name="Picture 14" descr="Related image">
            <a:extLst>
              <a:ext uri="{FF2B5EF4-FFF2-40B4-BE49-F238E27FC236}">
                <a16:creationId xmlns:a16="http://schemas.microsoft.com/office/drawing/2014/main" id="{CE62AFA5-3A62-48E8-98E5-CBD1470F7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150" y="3863262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73E55948-B2C1-4D79-B47D-DA5CC2BFFE41}"/>
              </a:ext>
            </a:extLst>
          </p:cNvPr>
          <p:cNvSpPr/>
          <p:nvPr/>
        </p:nvSpPr>
        <p:spPr>
          <a:xfrm>
            <a:off x="289515" y="1404971"/>
            <a:ext cx="6318562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Lock down images that are vulnerable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Secure registries by default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Protect unprotected nodes – like developers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740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803">
        <p:fade/>
      </p:transition>
    </mc:Choice>
    <mc:Fallback>
      <p:transition spd="med" advTm="218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0065 -0.08819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421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00026 -0.08773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398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-0.00026 -0.08773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398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500"/>
                            </p:stCondLst>
                            <p:childTnLst>
                              <p:par>
                                <p:cTn id="16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78" grpId="0" animBg="1"/>
      <p:bldP spid="81" grpId="0" animBg="1"/>
      <p:bldP spid="85" grpId="0" animBg="1"/>
      <p:bldP spid="86" grpId="0" animBg="1"/>
      <p:bldP spid="87" grpId="0" animBg="1"/>
      <p:bldP spid="59" grpId="0" animBg="1"/>
      <p:bldP spid="60" grpId="0" animBg="1"/>
      <p:bldP spid="66" grpId="0" animBg="1"/>
      <p:bldP spid="24" grpId="0"/>
      <p:bldP spid="80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74" grpId="1" animBg="1"/>
      <p:bldP spid="76" grpId="0" animBg="1"/>
      <p:bldP spid="96" grpId="0" animBg="1"/>
      <p:bldP spid="96" grpId="1" animBg="1"/>
      <p:bldP spid="96" grpId="2" animBg="1"/>
      <p:bldP spid="98" grpId="0" animBg="1"/>
      <p:bldP spid="98" grpId="1" animBg="1"/>
      <p:bldP spid="100" grpId="0" animBg="1"/>
      <p:bldP spid="101" grpId="0" animBg="1"/>
      <p:bldP spid="10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983"/>
            <a:ext cx="10515600" cy="2852333"/>
          </a:xfrm>
        </p:spPr>
        <p:txBody>
          <a:bodyPr/>
          <a:lstStyle/>
          <a:p>
            <a:r>
              <a:rPr lang="en-US" dirty="0"/>
              <a:t>VNET &amp; Firewalls </a:t>
            </a:r>
            <a:r>
              <a:rPr lang="en-US" i="1" baseline="30000" dirty="0"/>
              <a:t> </a:t>
            </a:r>
            <a:br>
              <a:rPr lang="en-US" i="1" baseline="30000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300"/>
            <a:ext cx="10515600" cy="1499974"/>
          </a:xfrm>
        </p:spPr>
        <p:txBody>
          <a:bodyPr/>
          <a:lstStyle/>
          <a:p>
            <a:r>
              <a:rPr lang="en-US" dirty="0"/>
              <a:t>Securing registry access to private virtual networks</a:t>
            </a:r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61BFA537-25EF-4EDB-9898-E3014994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44" y="590321"/>
            <a:ext cx="2733047" cy="27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7525A672-0167-4EC4-847F-95C1CCA0F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120" y="590321"/>
            <a:ext cx="2733047" cy="27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7FC403-54F0-424A-94EB-0920D190A382}"/>
              </a:ext>
            </a:extLst>
          </p:cNvPr>
          <p:cNvCxnSpPr/>
          <p:nvPr/>
        </p:nvCxnSpPr>
        <p:spPr>
          <a:xfrm>
            <a:off x="6905276" y="1958430"/>
            <a:ext cx="2091658" cy="0"/>
          </a:xfrm>
          <a:prstGeom prst="straightConnector1">
            <a:avLst/>
          </a:prstGeom>
          <a:ln w="152400">
            <a:solidFill>
              <a:srgbClr val="0079D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499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3E9411-8671-483B-AC7E-59185F70741F}"/>
              </a:ext>
            </a:extLst>
          </p:cNvPr>
          <p:cNvSpPr/>
          <p:nvPr/>
        </p:nvSpPr>
        <p:spPr>
          <a:xfrm>
            <a:off x="7000874" y="1533526"/>
            <a:ext cx="3600449" cy="2001770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AKS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17C096-81EF-449F-9F80-97CDD172ED7A}"/>
              </a:ext>
            </a:extLst>
          </p:cNvPr>
          <p:cNvSpPr/>
          <p:nvPr/>
        </p:nvSpPr>
        <p:spPr>
          <a:xfrm>
            <a:off x="7188403" y="3356166"/>
            <a:ext cx="3181351" cy="3693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Azure virtual network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C2CAE238-B267-4E6D-86E1-A869108856F3}"/>
              </a:ext>
            </a:extLst>
          </p:cNvPr>
          <p:cNvSpPr/>
          <p:nvPr/>
        </p:nvSpPr>
        <p:spPr>
          <a:xfrm>
            <a:off x="7206684" y="3375442"/>
            <a:ext cx="3181351" cy="2711032"/>
          </a:xfrm>
          <a:custGeom>
            <a:avLst/>
            <a:gdLst>
              <a:gd name="connsiteX0" fmla="*/ 61557 w 3181351"/>
              <a:gd name="connsiteY0" fmla="*/ 0 h 2711032"/>
              <a:gd name="connsiteX1" fmla="*/ 252853 w 3181351"/>
              <a:gd name="connsiteY1" fmla="*/ 0 h 2711032"/>
              <a:gd name="connsiteX2" fmla="*/ 1264236 w 3181351"/>
              <a:gd name="connsiteY2" fmla="*/ 0 h 2711032"/>
              <a:gd name="connsiteX3" fmla="*/ 3119794 w 3181351"/>
              <a:gd name="connsiteY3" fmla="*/ 0 h 2711032"/>
              <a:gd name="connsiteX4" fmla="*/ 3181351 w 3181351"/>
              <a:gd name="connsiteY4" fmla="*/ 61557 h 2711032"/>
              <a:gd name="connsiteX5" fmla="*/ 3181351 w 3181351"/>
              <a:gd name="connsiteY5" fmla="*/ 307776 h 2711032"/>
              <a:gd name="connsiteX6" fmla="*/ 3119794 w 3181351"/>
              <a:gd name="connsiteY6" fmla="*/ 369333 h 2711032"/>
              <a:gd name="connsiteX7" fmla="*/ 1517089 w 3181351"/>
              <a:gd name="connsiteY7" fmla="*/ 369333 h 2711032"/>
              <a:gd name="connsiteX8" fmla="*/ 1517089 w 3181351"/>
              <a:gd name="connsiteY8" fmla="*/ 2458179 h 2711032"/>
              <a:gd name="connsiteX9" fmla="*/ 1264236 w 3181351"/>
              <a:gd name="connsiteY9" fmla="*/ 2711032 h 2711032"/>
              <a:gd name="connsiteX10" fmla="*/ 252853 w 3181351"/>
              <a:gd name="connsiteY10" fmla="*/ 2711032 h 2711032"/>
              <a:gd name="connsiteX11" fmla="*/ 0 w 3181351"/>
              <a:gd name="connsiteY11" fmla="*/ 2458179 h 2711032"/>
              <a:gd name="connsiteX12" fmla="*/ 0 w 3181351"/>
              <a:gd name="connsiteY12" fmla="*/ 307776 h 2711032"/>
              <a:gd name="connsiteX13" fmla="*/ 0 w 3181351"/>
              <a:gd name="connsiteY13" fmla="*/ 252853 h 2711032"/>
              <a:gd name="connsiteX14" fmla="*/ 0 w 3181351"/>
              <a:gd name="connsiteY14" fmla="*/ 61557 h 2711032"/>
              <a:gd name="connsiteX15" fmla="*/ 61557 w 3181351"/>
              <a:gd name="connsiteY15" fmla="*/ 0 h 271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81351" h="2711032">
                <a:moveTo>
                  <a:pt x="61557" y="0"/>
                </a:moveTo>
                <a:lnTo>
                  <a:pt x="252853" y="0"/>
                </a:lnTo>
                <a:lnTo>
                  <a:pt x="1264236" y="0"/>
                </a:lnTo>
                <a:lnTo>
                  <a:pt x="3119794" y="0"/>
                </a:lnTo>
                <a:cubicBezTo>
                  <a:pt x="3153791" y="0"/>
                  <a:pt x="3181351" y="27560"/>
                  <a:pt x="3181351" y="61557"/>
                </a:cubicBezTo>
                <a:lnTo>
                  <a:pt x="3181351" y="307776"/>
                </a:lnTo>
                <a:cubicBezTo>
                  <a:pt x="3181351" y="341773"/>
                  <a:pt x="3153791" y="369333"/>
                  <a:pt x="3119794" y="369333"/>
                </a:cubicBezTo>
                <a:lnTo>
                  <a:pt x="1517089" y="369333"/>
                </a:lnTo>
                <a:lnTo>
                  <a:pt x="1517089" y="2458179"/>
                </a:lnTo>
                <a:cubicBezTo>
                  <a:pt x="1517089" y="2597826"/>
                  <a:pt x="1403883" y="2711032"/>
                  <a:pt x="1264236" y="2711032"/>
                </a:cubicBezTo>
                <a:lnTo>
                  <a:pt x="252853" y="2711032"/>
                </a:lnTo>
                <a:cubicBezTo>
                  <a:pt x="113206" y="2711032"/>
                  <a:pt x="0" y="2597826"/>
                  <a:pt x="0" y="2458179"/>
                </a:cubicBezTo>
                <a:lnTo>
                  <a:pt x="0" y="307776"/>
                </a:lnTo>
                <a:lnTo>
                  <a:pt x="0" y="252853"/>
                </a:lnTo>
                <a:lnTo>
                  <a:pt x="0" y="61557"/>
                </a:lnTo>
                <a:cubicBezTo>
                  <a:pt x="0" y="27560"/>
                  <a:pt x="27560" y="0"/>
                  <a:pt x="6155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Azure virtual network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20" name="Straight Arrow Connector 27">
            <a:extLst>
              <a:ext uri="{FF2B5EF4-FFF2-40B4-BE49-F238E27FC236}">
                <a16:creationId xmlns:a16="http://schemas.microsoft.com/office/drawing/2014/main" id="{E91D1AE0-239B-4ECF-9BD4-6F26553CB663}"/>
              </a:ext>
            </a:extLst>
          </p:cNvPr>
          <p:cNvCxnSpPr>
            <a:cxnSpLocks/>
            <a:stCxn id="58" idx="0"/>
            <a:endCxn id="6" idx="2"/>
          </p:cNvCxnSpPr>
          <p:nvPr/>
        </p:nvCxnSpPr>
        <p:spPr>
          <a:xfrm rot="5400000" flipH="1" flipV="1">
            <a:off x="7801547" y="3589462"/>
            <a:ext cx="841495" cy="1113570"/>
          </a:xfrm>
          <a:prstGeom prst="bentConnector3">
            <a:avLst>
              <a:gd name="adj1" fmla="val 50000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DC75C23C-7414-4913-95FE-BEC4AF91C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925" y="4739447"/>
            <a:ext cx="1133475" cy="1133475"/>
          </a:xfrm>
          <a:prstGeom prst="rect">
            <a:avLst/>
          </a:prstGeom>
        </p:spPr>
      </p:pic>
      <p:sp>
        <p:nvSpPr>
          <p:cNvPr id="23" name="Cloud 22">
            <a:extLst>
              <a:ext uri="{FF2B5EF4-FFF2-40B4-BE49-F238E27FC236}">
                <a16:creationId xmlns:a16="http://schemas.microsoft.com/office/drawing/2014/main" id="{7EA8D714-33F3-4501-8C63-E9AC9B34CB2B}"/>
              </a:ext>
            </a:extLst>
          </p:cNvPr>
          <p:cNvSpPr/>
          <p:nvPr/>
        </p:nvSpPr>
        <p:spPr>
          <a:xfrm>
            <a:off x="2505159" y="1895475"/>
            <a:ext cx="3121144" cy="4257675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Public Internet</a:t>
            </a:r>
          </a:p>
        </p:txBody>
      </p:sp>
      <p:cxnSp>
        <p:nvCxnSpPr>
          <p:cNvPr id="45" name="Straight Arrow Connector 27">
            <a:extLst>
              <a:ext uri="{FF2B5EF4-FFF2-40B4-BE49-F238E27FC236}">
                <a16:creationId xmlns:a16="http://schemas.microsoft.com/office/drawing/2014/main" id="{1C7E975C-0FB6-4EBE-8A46-2986A5D0232F}"/>
              </a:ext>
            </a:extLst>
          </p:cNvPr>
          <p:cNvCxnSpPr>
            <a:cxnSpLocks/>
            <a:stCxn id="1028" idx="3"/>
            <a:endCxn id="112" idx="1"/>
          </p:cNvCxnSpPr>
          <p:nvPr/>
        </p:nvCxnSpPr>
        <p:spPr>
          <a:xfrm>
            <a:off x="2310918" y="3968919"/>
            <a:ext cx="5112797" cy="1261538"/>
          </a:xfrm>
          <a:prstGeom prst="bentConnector3">
            <a:avLst>
              <a:gd name="adj1" fmla="val 1516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27">
            <a:extLst>
              <a:ext uri="{FF2B5EF4-FFF2-40B4-BE49-F238E27FC236}">
                <a16:creationId xmlns:a16="http://schemas.microsoft.com/office/drawing/2014/main" id="{DCD2911F-076E-46EE-A255-26B73731E7ED}"/>
              </a:ext>
            </a:extLst>
          </p:cNvPr>
          <p:cNvCxnSpPr>
            <a:cxnSpLocks/>
            <a:stCxn id="58" idx="1"/>
            <a:endCxn id="6" idx="2"/>
          </p:cNvCxnSpPr>
          <p:nvPr/>
        </p:nvCxnSpPr>
        <p:spPr>
          <a:xfrm rot="10800000" flipH="1">
            <a:off x="7423715" y="3725500"/>
            <a:ext cx="1355364" cy="942135"/>
          </a:xfrm>
          <a:prstGeom prst="bentConnector4">
            <a:avLst>
              <a:gd name="adj1" fmla="val -234020"/>
              <a:gd name="adj2" fmla="val 55341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7">
            <a:extLst>
              <a:ext uri="{FF2B5EF4-FFF2-40B4-BE49-F238E27FC236}">
                <a16:creationId xmlns:a16="http://schemas.microsoft.com/office/drawing/2014/main" id="{F0FD12F5-A4B6-43E8-83F4-D12727F569E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876678" y="4833938"/>
            <a:ext cx="1583228" cy="154399"/>
          </a:xfrm>
          <a:prstGeom prst="bentConnector3">
            <a:avLst>
              <a:gd name="adj1" fmla="val 66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E372E0A-C4A4-4712-AE10-FC97DB804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06" y="4493036"/>
            <a:ext cx="990601" cy="99060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25848A4-3133-4024-B85D-7BC2235E5D24}"/>
              </a:ext>
            </a:extLst>
          </p:cNvPr>
          <p:cNvSpPr/>
          <p:nvPr/>
        </p:nvSpPr>
        <p:spPr>
          <a:xfrm>
            <a:off x="8933321" y="4323588"/>
            <a:ext cx="2772904" cy="1903857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Resources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B63C34-4FCB-458C-99C0-2CA931D19EFC}"/>
              </a:ext>
            </a:extLst>
          </p:cNvPr>
          <p:cNvSpPr/>
          <p:nvPr/>
        </p:nvSpPr>
        <p:spPr>
          <a:xfrm>
            <a:off x="7000874" y="4323588"/>
            <a:ext cx="1819276" cy="1894557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758FC-4846-49A6-942C-3B8BF23A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VNet</a:t>
            </a:r>
            <a:r>
              <a:rPr lang="en-US" dirty="0"/>
              <a:t> &amp; Firewall Rules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B583D0-B2C4-4135-B90D-787EB063CE39}"/>
              </a:ext>
            </a:extLst>
          </p:cNvPr>
          <p:cNvSpPr/>
          <p:nvPr/>
        </p:nvSpPr>
        <p:spPr>
          <a:xfrm>
            <a:off x="0" y="6340665"/>
            <a:ext cx="234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http://aka.ms/acr/vnet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2BFDCC-ED49-4C91-A48F-942464B1BDEB}"/>
              </a:ext>
            </a:extLst>
          </p:cNvPr>
          <p:cNvSpPr/>
          <p:nvPr/>
        </p:nvSpPr>
        <p:spPr>
          <a:xfrm>
            <a:off x="7210425" y="2119821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89489-90BA-488F-BE5B-FC4EBB5A885B}"/>
              </a:ext>
            </a:extLst>
          </p:cNvPr>
          <p:cNvSpPr/>
          <p:nvPr/>
        </p:nvSpPr>
        <p:spPr>
          <a:xfrm>
            <a:off x="8305800" y="2119820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F1F506-01E3-4D60-BF50-7C43EB70A3F1}"/>
              </a:ext>
            </a:extLst>
          </p:cNvPr>
          <p:cNvSpPr/>
          <p:nvPr/>
        </p:nvSpPr>
        <p:spPr>
          <a:xfrm>
            <a:off x="9401175" y="2119820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198B70-362D-498D-8343-5A511CA70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051" y="1634051"/>
            <a:ext cx="637674" cy="4857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1C58BD-C931-42C8-B95B-0C34A8093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85" y="2040613"/>
            <a:ext cx="990601" cy="9906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63FDE3-6497-45BB-B0C7-38F44EA3A6A4}"/>
              </a:ext>
            </a:extLst>
          </p:cNvPr>
          <p:cNvCxnSpPr>
            <a:cxnSpLocks/>
            <a:stCxn id="118" idx="3"/>
            <a:endCxn id="26" idx="1"/>
          </p:cNvCxnSpPr>
          <p:nvPr/>
        </p:nvCxnSpPr>
        <p:spPr>
          <a:xfrm flipV="1">
            <a:off x="4346442" y="2535914"/>
            <a:ext cx="1573343" cy="119088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89E43B8B-2039-4DA7-BF86-400D8EA6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830" y="3583156"/>
            <a:ext cx="705088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4CF50D-EB14-41C4-AD40-2BED7E21A7F9}"/>
              </a:ext>
            </a:extLst>
          </p:cNvPr>
          <p:cNvSpPr txBox="1"/>
          <p:nvPr/>
        </p:nvSpPr>
        <p:spPr>
          <a:xfrm>
            <a:off x="1533034" y="4291076"/>
            <a:ext cx="129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IP: 5.5.1.2</a:t>
            </a:r>
          </a:p>
        </p:txBody>
      </p:sp>
      <p:cxnSp>
        <p:nvCxnSpPr>
          <p:cNvPr id="27" name="Straight Arrow Connector 27">
            <a:extLst>
              <a:ext uri="{FF2B5EF4-FFF2-40B4-BE49-F238E27FC236}">
                <a16:creationId xmlns:a16="http://schemas.microsoft.com/office/drawing/2014/main" id="{B482FB2C-E858-46DD-BD15-73B562E9B515}"/>
              </a:ext>
            </a:extLst>
          </p:cNvPr>
          <p:cNvCxnSpPr>
            <a:cxnSpLocks/>
            <a:stCxn id="1028" idx="3"/>
            <a:endCxn id="62" idx="1"/>
          </p:cNvCxnSpPr>
          <p:nvPr/>
        </p:nvCxnSpPr>
        <p:spPr>
          <a:xfrm>
            <a:off x="2310918" y="3968919"/>
            <a:ext cx="5112797" cy="1508098"/>
          </a:xfrm>
          <a:prstGeom prst="bentConnector3">
            <a:avLst>
              <a:gd name="adj1" fmla="val 1497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Image result for azure pipelines logo">
            <a:extLst>
              <a:ext uri="{FF2B5EF4-FFF2-40B4-BE49-F238E27FC236}">
                <a16:creationId xmlns:a16="http://schemas.microsoft.com/office/drawing/2014/main" id="{96128E9E-6341-4F00-A3D1-E899AC311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83" y="5093287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Related image">
            <a:extLst>
              <a:ext uri="{FF2B5EF4-FFF2-40B4-BE49-F238E27FC236}">
                <a16:creationId xmlns:a16="http://schemas.microsoft.com/office/drawing/2014/main" id="{AC362C98-37A5-4A26-8F31-8B33E7EAD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10408624" y="5034722"/>
            <a:ext cx="493031" cy="43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BF234215-D40D-47E1-ACC7-F9D1EAEA1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9996302" y="5049816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D4E010-D9ED-4C6D-BED0-86350AC9BC5C}"/>
              </a:ext>
            </a:extLst>
          </p:cNvPr>
          <p:cNvSpPr txBox="1"/>
          <p:nvPr/>
        </p:nvSpPr>
        <p:spPr>
          <a:xfrm>
            <a:off x="9350640" y="5458383"/>
            <a:ext cx="1291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IP: 10.2.1.3</a:t>
            </a:r>
          </a:p>
        </p:txBody>
      </p:sp>
      <p:cxnSp>
        <p:nvCxnSpPr>
          <p:cNvPr id="39" name="Straight Arrow Connector 27">
            <a:extLst>
              <a:ext uri="{FF2B5EF4-FFF2-40B4-BE49-F238E27FC236}">
                <a16:creationId xmlns:a16="http://schemas.microsoft.com/office/drawing/2014/main" id="{2882FA55-6D8F-4510-A6B3-1E29C74B7D99}"/>
              </a:ext>
            </a:extLst>
          </p:cNvPr>
          <p:cNvCxnSpPr>
            <a:cxnSpLocks/>
            <a:stCxn id="38" idx="2"/>
            <a:endCxn id="91" idx="1"/>
          </p:cNvCxnSpPr>
          <p:nvPr/>
        </p:nvCxnSpPr>
        <p:spPr>
          <a:xfrm rot="5400000">
            <a:off x="8663880" y="4495218"/>
            <a:ext cx="92258" cy="2572587"/>
          </a:xfrm>
          <a:prstGeom prst="bentConnector4">
            <a:avLst>
              <a:gd name="adj1" fmla="val 1076326"/>
              <a:gd name="adj2" fmla="val 24032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7">
            <a:extLst>
              <a:ext uri="{FF2B5EF4-FFF2-40B4-BE49-F238E27FC236}">
                <a16:creationId xmlns:a16="http://schemas.microsoft.com/office/drawing/2014/main" id="{B56BC12C-985A-4AE0-8CC0-225BE23FDC29}"/>
              </a:ext>
            </a:extLst>
          </p:cNvPr>
          <p:cNvCxnSpPr>
            <a:cxnSpLocks/>
            <a:stCxn id="118" idx="3"/>
            <a:endCxn id="11" idx="1"/>
          </p:cNvCxnSpPr>
          <p:nvPr/>
        </p:nvCxnSpPr>
        <p:spPr>
          <a:xfrm flipV="1">
            <a:off x="4346442" y="2534411"/>
            <a:ext cx="2654432" cy="1192388"/>
          </a:xfrm>
          <a:prstGeom prst="bentConnector3">
            <a:avLst>
              <a:gd name="adj1" fmla="val 2954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CADC9BF-ED89-4F78-B7DF-17B904B78A36}"/>
              </a:ext>
            </a:extLst>
          </p:cNvPr>
          <p:cNvSpPr/>
          <p:nvPr/>
        </p:nvSpPr>
        <p:spPr>
          <a:xfrm>
            <a:off x="7423715" y="4566994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5321CC0-E503-4723-A7A3-E4B79E82EA7B}"/>
              </a:ext>
            </a:extLst>
          </p:cNvPr>
          <p:cNvSpPr/>
          <p:nvPr/>
        </p:nvSpPr>
        <p:spPr>
          <a:xfrm>
            <a:off x="7423715" y="5376377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3AB4F81-A4F8-4892-B737-66937A6758C1}"/>
              </a:ext>
            </a:extLst>
          </p:cNvPr>
          <p:cNvSpPr/>
          <p:nvPr/>
        </p:nvSpPr>
        <p:spPr>
          <a:xfrm>
            <a:off x="7423715" y="5727000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8CAE891-14B4-4409-8B44-121FBFDFB31D}"/>
              </a:ext>
            </a:extLst>
          </p:cNvPr>
          <p:cNvSpPr/>
          <p:nvPr/>
        </p:nvSpPr>
        <p:spPr>
          <a:xfrm>
            <a:off x="7423715" y="5129817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74F8604-C420-4633-AFDA-9913B100EA00}"/>
              </a:ext>
            </a:extLst>
          </p:cNvPr>
          <p:cNvSpPr/>
          <p:nvPr/>
        </p:nvSpPr>
        <p:spPr>
          <a:xfrm>
            <a:off x="3862854" y="3626159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E73D0F5-8255-4A60-BF49-46690C3638E0}"/>
              </a:ext>
            </a:extLst>
          </p:cNvPr>
          <p:cNvSpPr/>
          <p:nvPr/>
        </p:nvSpPr>
        <p:spPr>
          <a:xfrm>
            <a:off x="289515" y="1404971"/>
            <a:ext cx="6778536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authentication &amp; authorization enough?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Least required privileges apply to the network as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Registries in the </a:t>
            </a:r>
            <a:r>
              <a:rPr lang="en-US" sz="2000" dirty="0" err="1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endParaRPr lang="en-US" sz="20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Whitelist IP ranges that should have access</a:t>
            </a:r>
          </a:p>
        </p:txBody>
      </p:sp>
    </p:spTree>
    <p:extLst>
      <p:ext uri="{BB962C8B-B14F-4D97-AF65-F5344CB8AC3E}">
        <p14:creationId xmlns:p14="http://schemas.microsoft.com/office/powerpoint/2010/main" val="413090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9" grpId="0" animBg="1"/>
      <p:bldP spid="1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B204-B9A6-48C3-8F4B-8FB9CEE2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02DC2-C1DF-4834-A76C-1E3C796F3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23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ACBBDC-01EE-433B-82BD-B36410353B68}"/>
              </a:ext>
            </a:extLst>
          </p:cNvPr>
          <p:cNvSpPr/>
          <p:nvPr/>
        </p:nvSpPr>
        <p:spPr bwMode="auto">
          <a:xfrm>
            <a:off x="55180" y="-270302"/>
            <a:ext cx="13626982" cy="72270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Moon 8">
            <a:extLst>
              <a:ext uri="{FF2B5EF4-FFF2-40B4-BE49-F238E27FC236}">
                <a16:creationId xmlns:a16="http://schemas.microsoft.com/office/drawing/2014/main" id="{BD98F3ED-F231-4C9A-B9BE-EC18C5FF30D7}"/>
              </a:ext>
            </a:extLst>
          </p:cNvPr>
          <p:cNvSpPr/>
          <p:nvPr/>
        </p:nvSpPr>
        <p:spPr bwMode="auto">
          <a:xfrm rot="19800000">
            <a:off x="-2399700" y="3788969"/>
            <a:ext cx="1342039" cy="2684080"/>
          </a:xfrm>
          <a:prstGeom prst="moon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tar: 16 Points 3">
            <a:extLst>
              <a:ext uri="{FF2B5EF4-FFF2-40B4-BE49-F238E27FC236}">
                <a16:creationId xmlns:a16="http://schemas.microsoft.com/office/drawing/2014/main" id="{F288AE8A-8D1E-4559-A2D3-2503CC16A3F7}"/>
              </a:ext>
            </a:extLst>
          </p:cNvPr>
          <p:cNvSpPr/>
          <p:nvPr/>
        </p:nvSpPr>
        <p:spPr bwMode="auto">
          <a:xfrm>
            <a:off x="-3259204" y="3554144"/>
            <a:ext cx="2117407" cy="1961940"/>
          </a:xfrm>
          <a:prstGeom prst="star16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A098B2-5B6D-4D00-A75B-6CB820463C42}"/>
              </a:ext>
            </a:extLst>
          </p:cNvPr>
          <p:cNvSpPr/>
          <p:nvPr/>
        </p:nvSpPr>
        <p:spPr bwMode="auto">
          <a:xfrm>
            <a:off x="4303405" y="3429000"/>
            <a:ext cx="2421006" cy="234813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2FFA9-23ED-4727-9F9D-5273F2A75402}"/>
              </a:ext>
            </a:extLst>
          </p:cNvPr>
          <p:cNvSpPr/>
          <p:nvPr/>
        </p:nvSpPr>
        <p:spPr bwMode="auto">
          <a:xfrm>
            <a:off x="75500" y="3731317"/>
            <a:ext cx="2613150" cy="152046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18732">
              <a:defRPr/>
            </a:pPr>
            <a:endParaRPr lang="en-US" sz="1175" b="1" kern="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important:1</a:t>
            </a:r>
            <a:endParaRPr lang="en-US" sz="11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4" name="Group 1373"/>
          <p:cNvGrpSpPr/>
          <p:nvPr/>
        </p:nvGrpSpPr>
        <p:grpSpPr>
          <a:xfrm>
            <a:off x="8713510" y="1106268"/>
            <a:ext cx="2834967" cy="1633165"/>
            <a:chOff x="4156030" y="3448050"/>
            <a:chExt cx="2065507" cy="1191294"/>
          </a:xfrm>
        </p:grpSpPr>
        <p:sp>
          <p:nvSpPr>
            <p:cNvPr id="1375" name="Rectangle 1374"/>
            <p:cNvSpPr/>
            <p:nvPr/>
          </p:nvSpPr>
          <p:spPr>
            <a:xfrm>
              <a:off x="4156030" y="3562350"/>
              <a:ext cx="2065507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76" name="Flowchart: Alternate Process 1375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HOST-A</a:t>
              </a:r>
            </a:p>
          </p:txBody>
        </p:sp>
      </p:grpSp>
      <p:grpSp>
        <p:nvGrpSpPr>
          <p:cNvPr id="1509" name="Group 1508"/>
          <p:cNvGrpSpPr/>
          <p:nvPr/>
        </p:nvGrpSpPr>
        <p:grpSpPr>
          <a:xfrm>
            <a:off x="10070719" y="1855302"/>
            <a:ext cx="720935" cy="444154"/>
            <a:chOff x="3240661" y="1005909"/>
            <a:chExt cx="540854" cy="333210"/>
          </a:xfrm>
        </p:grpSpPr>
        <p:grpSp>
          <p:nvGrpSpPr>
            <p:cNvPr id="1510" name="Group 15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2" name="Rectangle 15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14" name="Group 15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8" name="Straight Connector 15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5" name="Rectangle 15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6" name="Rectangle 15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11" name="Rectangle 15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63" name="Group 1562"/>
          <p:cNvGrpSpPr/>
          <p:nvPr/>
        </p:nvGrpSpPr>
        <p:grpSpPr>
          <a:xfrm>
            <a:off x="10070719" y="2258071"/>
            <a:ext cx="720935" cy="444154"/>
            <a:chOff x="3240661" y="1005909"/>
            <a:chExt cx="540854" cy="333210"/>
          </a:xfrm>
        </p:grpSpPr>
        <p:grpSp>
          <p:nvGrpSpPr>
            <p:cNvPr id="1564" name="Group 156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6" name="Rectangle 156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68" name="Group 156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2" name="Straight Connector 157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69" name="Rectangle 156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0" name="Rectangle 156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65" name="Rectangle 156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1599" name="Group 1598"/>
          <p:cNvGrpSpPr/>
          <p:nvPr/>
        </p:nvGrpSpPr>
        <p:grpSpPr>
          <a:xfrm>
            <a:off x="10070719" y="1449470"/>
            <a:ext cx="720935" cy="444154"/>
            <a:chOff x="3240661" y="1005909"/>
            <a:chExt cx="540854" cy="333210"/>
          </a:xfrm>
        </p:grpSpPr>
        <p:grpSp>
          <p:nvGrpSpPr>
            <p:cNvPr id="1600" name="Group 159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2" name="Rectangle 160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04" name="Group 160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8" name="Straight Connector 160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5" name="Rectangle 160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6" name="Rectangle 160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01" name="Rectangle 160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10792902" y="1855302"/>
            <a:ext cx="720935" cy="444154"/>
            <a:chOff x="3240661" y="1005909"/>
            <a:chExt cx="540854" cy="333210"/>
          </a:xfrm>
        </p:grpSpPr>
        <p:grpSp>
          <p:nvGrpSpPr>
            <p:cNvPr id="1528" name="Group 15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0" name="Rectangle 15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32" name="Group 15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3" name="Rectangle 15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4" name="Rectangle 15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29" name="Rectangle 15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1A1A1A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1653" name="Group 1652"/>
          <p:cNvGrpSpPr/>
          <p:nvPr/>
        </p:nvGrpSpPr>
        <p:grpSpPr>
          <a:xfrm>
            <a:off x="10792902" y="1449470"/>
            <a:ext cx="720935" cy="444154"/>
            <a:chOff x="3240661" y="1005909"/>
            <a:chExt cx="540854" cy="333210"/>
          </a:xfrm>
        </p:grpSpPr>
        <p:grpSp>
          <p:nvGrpSpPr>
            <p:cNvPr id="1654" name="Group 165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6" name="Rectangle 165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2" name="Straight Connector 166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59" name="Rectangle 165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0" name="Rectangle 165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55" name="Rectangle 165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475AA5EA-0C4B-4B2A-9D3A-96115E1AB387}"/>
              </a:ext>
            </a:extLst>
          </p:cNvPr>
          <p:cNvGrpSpPr/>
          <p:nvPr/>
        </p:nvGrpSpPr>
        <p:grpSpPr>
          <a:xfrm>
            <a:off x="10792902" y="2257520"/>
            <a:ext cx="720935" cy="444154"/>
            <a:chOff x="3240661" y="1005909"/>
            <a:chExt cx="540854" cy="333210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7FF03CE-70EE-46CC-B4A7-31CF7340405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2C0B01D-6C39-416F-91E7-D30B348EE787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1CD01C-F256-45CC-A52E-B9BC4410515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DC9833C1-1C6A-42A7-84F1-60959CBE385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7CD64795-65A6-4DC5-AF64-F8AB8620889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211A406C-E538-41F3-9494-6F511C0B9B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3C01A3EA-024D-4E90-94E8-B60004207DD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42188D58-100D-4654-88B8-4CD9C749891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B012AB88-E06C-4249-8318-C5BA8B06214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AB2670C8-B639-4F6C-91DB-F03891A5074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667648A5-247D-4123-AC81-535A36A8080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71FFD68E-EFEF-467F-B3EB-E328D161FCDA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5C5D7D6C-A5C3-4556-A23B-41E552C2595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3FE9DC63-9283-4363-9647-D9118D5026D4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0C4AFD8-5054-45D5-A569-B8DD7ABF3A0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48F5B254-5192-423B-AABC-92E1EFB360B3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7154BC75-ABEA-49E3-A497-E1B17EB3A40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BDEFC2E-9795-4850-84B7-CC5396AB11EF}"/>
              </a:ext>
            </a:extLst>
          </p:cNvPr>
          <p:cNvGrpSpPr/>
          <p:nvPr/>
        </p:nvGrpSpPr>
        <p:grpSpPr>
          <a:xfrm>
            <a:off x="8720745" y="2807055"/>
            <a:ext cx="2827730" cy="1633165"/>
            <a:chOff x="4156030" y="3448050"/>
            <a:chExt cx="2060234" cy="1191294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35175F28-89CB-44DD-8447-39A0E3526FC1}"/>
                </a:ext>
              </a:extLst>
            </p:cNvPr>
            <p:cNvSpPr/>
            <p:nvPr/>
          </p:nvSpPr>
          <p:spPr>
            <a:xfrm>
              <a:off x="4156030" y="3562350"/>
              <a:ext cx="2060234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487" name="Flowchart: Alternate Process 486">
              <a:extLst>
                <a:ext uri="{FF2B5EF4-FFF2-40B4-BE49-F238E27FC236}">
                  <a16:creationId xmlns:a16="http://schemas.microsoft.com/office/drawing/2014/main" id="{FA2EE260-CD29-4897-98F8-8A8A677A90AC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HOST-B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E374A9F-7554-4D4B-B49E-AA1FC686362E}"/>
              </a:ext>
            </a:extLst>
          </p:cNvPr>
          <p:cNvGrpSpPr/>
          <p:nvPr/>
        </p:nvGrpSpPr>
        <p:grpSpPr>
          <a:xfrm>
            <a:off x="10077954" y="3160278"/>
            <a:ext cx="720935" cy="444154"/>
            <a:chOff x="3240661" y="1005909"/>
            <a:chExt cx="540854" cy="333210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97514C1-D6BC-417F-96CB-146968CC7CC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26F32946-D678-4853-94FC-CC6290959649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297262E3-8E21-4785-8A47-7903D232842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0897AB46-1855-48CE-9D69-CEF10E12E318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7B92D8E9-1840-4E9F-9517-AA53DFA96FD5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E2A3B3F2-3DDF-4ED2-89FD-7679D9DFEAE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B2947C88-1DE0-4081-A4CD-1DBC2BF450CB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1D93822E-5D21-4CCA-8A66-8E951ADFB6A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27BA85C7-E1BB-4A50-A262-9766E697D1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F0D6B110-466F-479D-B8D5-B3CE473BDF9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57B651C4-B62B-4089-A862-7C82ECBF8032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7EF961D9-808C-4995-A670-4D237D166FC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EB2C0646-5D83-4142-BC63-602E959AE99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A4C2DF3-FAE9-43CC-AD46-0B6A5CEC42DC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927AB000-ACE5-4392-944B-89117161463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728DB70-7C84-441D-B125-3C2A5770168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A19CA2A-57BC-4DFD-8EE2-721F49AA95F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51B42A7-4222-4E1F-B4DD-D73A318CC308}"/>
              </a:ext>
            </a:extLst>
          </p:cNvPr>
          <p:cNvGrpSpPr/>
          <p:nvPr/>
        </p:nvGrpSpPr>
        <p:grpSpPr>
          <a:xfrm>
            <a:off x="10077954" y="3563047"/>
            <a:ext cx="720935" cy="444154"/>
            <a:chOff x="3240661" y="1005909"/>
            <a:chExt cx="540854" cy="333210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A2A00BAB-1B5B-4EE8-80B1-84920AEABE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E22626DA-157A-4E8F-8673-B05751BC96F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CD2111F8-AF69-4A84-B57F-DDB7F608E1A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79937C-A412-41F3-8B30-73971B3659A2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29216E48-6C43-499C-9468-1008CA450C3D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D6F385A9-35F6-4265-9BD3-11C8AC0D856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A41127C7-B6D2-4525-8131-685D8CB76FEC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C6B8CDD7-694F-4D66-B4E1-28954D94151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0D9BC4C-3B44-4C71-A51F-B9FC64E9193A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2508F89E-B9E0-4D4F-99E0-06B7D9C8941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DCC1A7C8-3FBF-49D2-B198-063B9347AB7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7A73A6FE-11BE-4EB5-9F7E-73AA9FBA9AD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7E0C1F0A-92A6-490A-9B57-12A2760FB1CA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153F2403-904E-4F8F-A0E0-A4C1E3F0B859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D81B29A6-A8F5-48F1-B781-53D66847E77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7FD056EE-0AF9-4D52-977F-ACFC2A8EC38E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D1FAD10-845B-424C-A1BA-135BC74DCEE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48AE373A-CF84-48A3-94E7-9BDA85F97B31}"/>
              </a:ext>
            </a:extLst>
          </p:cNvPr>
          <p:cNvGrpSpPr/>
          <p:nvPr/>
        </p:nvGrpSpPr>
        <p:grpSpPr>
          <a:xfrm>
            <a:off x="10800137" y="3160278"/>
            <a:ext cx="720935" cy="444154"/>
            <a:chOff x="3240661" y="1005909"/>
            <a:chExt cx="540854" cy="333210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2F639D5D-9039-46D5-83F0-1A1CE98D728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D1CD045-3195-469C-AA31-034871DF91D2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37449C19-D094-4437-BFEA-8A80F3DB784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030DD284-108B-4E80-9543-2A83F5A42B0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65DD3C41-1ED9-4AF2-9C18-0AF06D4C7987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E44630E5-DEC0-40D8-8C00-8B98F6DF294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3F7DB5C4-BE31-4484-84A8-0F628783607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E4FDFA14-888D-48EC-A0AC-520FA7A5969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7A79F771-0FC3-4D21-8721-ACC3088F637F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CD85CDB-48E4-4D69-B2F9-9F75F239BAA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B02981D-3FF3-41B9-B058-A66C3C5CFBA1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CE3B17A-DE9B-482F-BED0-B1E72C1A8A3F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2C6F5BC7-EEA8-4474-B2C4-A56A992DDC6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C42D1F18-B5F3-400D-A808-7A0C60162665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25747267-AD52-488C-8CCE-B27B0226BD1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847F612D-BB00-48D6-AC71-307CC8FEF00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38E0E55-D73C-425F-91A4-9D94580988B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C24CB6A1-2858-49B4-86F0-43B9F66A8BE3}"/>
              </a:ext>
            </a:extLst>
          </p:cNvPr>
          <p:cNvGrpSpPr/>
          <p:nvPr/>
        </p:nvGrpSpPr>
        <p:grpSpPr>
          <a:xfrm>
            <a:off x="10800137" y="3562498"/>
            <a:ext cx="720935" cy="444154"/>
            <a:chOff x="3240661" y="1005909"/>
            <a:chExt cx="540854" cy="3332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80836AE-D2C6-493B-AB8C-4147193B42A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9CBC11BA-C081-42F1-B718-7847665AEEA0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C109340A-D0D6-40BA-B18A-00B3CA9131D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3792D254-EB20-474A-8E2C-617663FA48DF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D65EA43A-BB68-46CD-A1A9-B7CE6C2B0911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A01AD31F-17CB-4597-A884-D1D26090E82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D187A2EE-CAEF-4618-855F-9FAACC74F005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58FAAD5D-A7AC-4F93-9AC0-0030715C0CC3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A97CCFA3-425C-49E4-AA85-E7F722E360C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D9319882-8B45-4DC3-839F-D14E7A5EAA1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EAD0812-17B9-437B-823E-3722EFDA67B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9ED33E77-01BE-4F74-86BC-AF3F7B5F5F2B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744ECBF2-861D-410C-9EA7-D3632F961EB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A3732E4-1DD1-4659-B4B1-FD4F553A0CBD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5C9C433-26FA-49C0-8394-9B95F5FCD4C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FFEAD984-8318-406F-AEA8-4E0587D2AC2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77A53C2-E837-4F49-9FB2-BA895F1C56E5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9CF546A-D308-4843-901B-DB0FB0F0A2A8}"/>
              </a:ext>
            </a:extLst>
          </p:cNvPr>
          <p:cNvGrpSpPr/>
          <p:nvPr/>
        </p:nvGrpSpPr>
        <p:grpSpPr>
          <a:xfrm>
            <a:off x="8727981" y="4507840"/>
            <a:ext cx="2820495" cy="1633165"/>
            <a:chOff x="4156030" y="3448050"/>
            <a:chExt cx="2054962" cy="1191294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26913693-C4CC-49DC-BBFC-4F96037ADAE6}"/>
                </a:ext>
              </a:extLst>
            </p:cNvPr>
            <p:cNvSpPr/>
            <p:nvPr/>
          </p:nvSpPr>
          <p:spPr>
            <a:xfrm>
              <a:off x="4156030" y="3562350"/>
              <a:ext cx="2054962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98" name="Flowchart: Alternate Process 597">
              <a:extLst>
                <a:ext uri="{FF2B5EF4-FFF2-40B4-BE49-F238E27FC236}">
                  <a16:creationId xmlns:a16="http://schemas.microsoft.com/office/drawing/2014/main" id="{B39850BF-CE20-4510-A9AF-538F0589324E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HOST-C</a:t>
              </a: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3643303-3199-47E5-B558-05BF8996A92F}"/>
              </a:ext>
            </a:extLst>
          </p:cNvPr>
          <p:cNvGrpSpPr/>
          <p:nvPr/>
        </p:nvGrpSpPr>
        <p:grpSpPr>
          <a:xfrm>
            <a:off x="10085189" y="5256875"/>
            <a:ext cx="720935" cy="444154"/>
            <a:chOff x="3240661" y="1005909"/>
            <a:chExt cx="540854" cy="333210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BEB209DD-C6BF-4E63-B1ED-68096F32BC9D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40614727-2B1E-4C6F-B9A6-194CC44BD035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B0C2155A-B6AE-44CB-BB5E-75BD99F5383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8FC4203-5A9D-47A2-AD20-F3ACFF0A993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34297296-88AA-4C59-9B7C-8C85A0ACAB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A85899D2-2EB0-42C9-9B17-F17441339DE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BEF511CB-1288-4A5B-A773-37BA165BF5B8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08259F11-EE59-4446-8809-DF7AE672D95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385AC9F2-8FD0-4FD0-9438-2F168D124BB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F58AA554-B53E-4566-8F31-60D79B938BDC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198420ED-0DF3-40D4-A6D6-1502DB97292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095676B1-8757-4072-A437-5D9F81178BF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AEE8CA79-C0A6-4861-BAFA-9C2B5667C46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0613257-19A6-48A2-93FD-23658641D6B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03DD8362-0F8B-48CD-93AA-D86CCA222840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B37120B6-14C9-41D3-BDBC-0B35598DC96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7EAC41A0-DAAB-444C-A44D-8470EAA4F8D2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2D8ACAE-B30B-4508-A3DF-873D6DB97B89}"/>
              </a:ext>
            </a:extLst>
          </p:cNvPr>
          <p:cNvGrpSpPr/>
          <p:nvPr/>
        </p:nvGrpSpPr>
        <p:grpSpPr>
          <a:xfrm>
            <a:off x="10085189" y="4851043"/>
            <a:ext cx="720935" cy="444154"/>
            <a:chOff x="3240661" y="1005909"/>
            <a:chExt cx="540854" cy="333210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E4F45113-FF3F-4E6A-9664-1D8D2E3E97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4AEF4DD4-5154-44E6-8A74-BEDB58F90D9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1AB64F00-EEBC-4289-9942-DD7265EFAFCB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A75DD98D-1847-43BA-BCBC-D1E44D20B2B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A8E4F64-A386-4272-997A-1264F913F31F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1EEB9503-A570-4CE0-9D49-BCE544C166B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A747415-7B74-4F8E-A333-6BAD681A3FA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4C981DB9-B828-4545-A5B6-8C5B2B4ED1F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D3114C4F-C4D4-42B9-98E8-D5C4B8D3E19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D535AEDA-6A5A-489F-A438-A21B5E2BC73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102651DB-9756-4DD3-97F9-A5D9158F320B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85A4D083-79B7-482C-B892-EABBA1FE19E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A31CCE6F-D63C-4493-A375-A9DCAE5F1E3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7D7F07D7-F544-4CA7-85EA-F3CBD44A2A7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AF52D6C5-F596-437B-B67B-9600EF5E961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84AA2D3B-3436-4B70-A10B-E39A71192BB9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F149E8A4-D810-4278-AC14-13C56AE3F31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455D86C-A3CB-4263-83DC-D71AB0D68C1C}"/>
              </a:ext>
            </a:extLst>
          </p:cNvPr>
          <p:cNvGrpSpPr/>
          <p:nvPr/>
        </p:nvGrpSpPr>
        <p:grpSpPr>
          <a:xfrm>
            <a:off x="10807372" y="5256875"/>
            <a:ext cx="720935" cy="444154"/>
            <a:chOff x="3240661" y="1005909"/>
            <a:chExt cx="540854" cy="333210"/>
          </a:xfrm>
        </p:grpSpPr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2F05B247-5773-460D-BA76-B2F2B43441BA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5082AC53-84B9-4B28-9AB4-E0919DA5477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401EE0B3-E46F-4757-AEAA-BBB3B7E7A72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EF7B0B6-4781-4D7D-A3D0-CD3F9E50555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792C117-3918-4B3C-AAF9-46C162209DA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A4380A3C-09E5-4CD6-B88C-245FD378E11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5882EF2-A1D4-4AA8-AACA-221E6228BCAA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FF3193D9-109C-4F1D-A7DF-2AFDD8F0737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BFBC5B20-7058-4BC7-A3D6-87C607CEDB3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B5331952-1ADE-417B-AE15-7F1AC40F06CA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7C4C1303-C892-4E97-942F-9570204AA3C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DF9BEF95-6B46-4C13-B6D6-DA39E81B6D4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9FE40751-F014-4930-916A-8D22999B624D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E20B93C6-58EE-424D-BDC9-E2FF6B748C63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E2644066-662F-4013-A045-D381164167D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7CD5CC4E-4804-4325-B1AB-D4442B65E7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E01B3AA8-598D-447F-85D0-1B3CBF6B6CC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A6EDF266-E5E0-452B-AF70-58509EF10E0D}"/>
              </a:ext>
            </a:extLst>
          </p:cNvPr>
          <p:cNvGrpSpPr/>
          <p:nvPr/>
        </p:nvGrpSpPr>
        <p:grpSpPr>
          <a:xfrm>
            <a:off x="10807372" y="4851043"/>
            <a:ext cx="720935" cy="444154"/>
            <a:chOff x="3240661" y="1005909"/>
            <a:chExt cx="540854" cy="333210"/>
          </a:xfrm>
        </p:grpSpPr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DAA5F8C1-49BA-4151-B229-894FE2FA1C26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14A64E39-9096-45CD-AF40-7FA920C8AD8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14956C43-C119-4D7A-964D-0E5FD27B3F7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F23D3BB3-7160-465A-B6DD-97E4B9B78AAA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5CBF6B2E-A21B-4C1E-A58F-D7CEDF4D757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877FA19D-E106-4F15-B23F-2CBB8D41812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F649C8C4-F901-4DD8-AD0B-A2CDD500781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B1F28E71-F97D-44CA-97F1-967A270F38E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E250D45-7B99-4A88-AAAB-698D4CD2065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7692B209-22A1-4DCE-88C3-E6948A22027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42488A63-F6C0-4DA1-8FCF-14687A479407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73A65581-206A-4AAD-A473-E4357B6F799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369C0898-5666-449C-8403-3F0BB978FBA7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EB49971A-CD80-453E-8816-34C263BEC66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3B9269A3-D342-44A4-9A94-2147F0A4F24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B57CD542-5732-4640-A5EE-2DC793D0F28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7CCD053-0AC2-44B3-868F-A2E962BD17DE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sp>
        <p:nvSpPr>
          <p:cNvPr id="708" name="Rectangle 707">
            <a:extLst>
              <a:ext uri="{FF2B5EF4-FFF2-40B4-BE49-F238E27FC236}">
                <a16:creationId xmlns:a16="http://schemas.microsoft.com/office/drawing/2014/main" id="{CDBAE918-4F61-43D3-B89C-8AAA1586E8A5}"/>
              </a:ext>
            </a:extLst>
          </p:cNvPr>
          <p:cNvSpPr/>
          <p:nvPr/>
        </p:nvSpPr>
        <p:spPr>
          <a:xfrm>
            <a:off x="8748211" y="1644687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07" name="Flowchart: Alternate Process 706">
            <a:extLst>
              <a:ext uri="{FF2B5EF4-FFF2-40B4-BE49-F238E27FC236}">
                <a16:creationId xmlns:a16="http://schemas.microsoft.com/office/drawing/2014/main" id="{F63F8A07-B38E-48CE-B137-A8BF67F1F136}"/>
              </a:ext>
            </a:extLst>
          </p:cNvPr>
          <p:cNvSpPr/>
          <p:nvPr/>
        </p:nvSpPr>
        <p:spPr>
          <a:xfrm>
            <a:off x="8753932" y="1472276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0B295AC2-2B37-4EAE-A42A-C4826A17ED46}"/>
              </a:ext>
            </a:extLst>
          </p:cNvPr>
          <p:cNvSpPr/>
          <p:nvPr/>
        </p:nvSpPr>
        <p:spPr>
          <a:xfrm>
            <a:off x="8765546" y="3344764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3" name="Flowchart: Alternate Process 712">
            <a:extLst>
              <a:ext uri="{FF2B5EF4-FFF2-40B4-BE49-F238E27FC236}">
                <a16:creationId xmlns:a16="http://schemas.microsoft.com/office/drawing/2014/main" id="{0C9BFD05-AECE-444C-B340-8CFACF0FBD89}"/>
              </a:ext>
            </a:extLst>
          </p:cNvPr>
          <p:cNvSpPr/>
          <p:nvPr/>
        </p:nvSpPr>
        <p:spPr>
          <a:xfrm>
            <a:off x="8771267" y="3172353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75DB38AB-91D9-4612-B2BF-4E84CFF1CC4B}"/>
              </a:ext>
            </a:extLst>
          </p:cNvPr>
          <p:cNvSpPr/>
          <p:nvPr/>
        </p:nvSpPr>
        <p:spPr>
          <a:xfrm>
            <a:off x="8782880" y="5044840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8" name="Flowchart: Alternate Process 717">
            <a:extLst>
              <a:ext uri="{FF2B5EF4-FFF2-40B4-BE49-F238E27FC236}">
                <a16:creationId xmlns:a16="http://schemas.microsoft.com/office/drawing/2014/main" id="{40B065B7-5E5B-459B-93F7-371BE578C8BB}"/>
              </a:ext>
            </a:extLst>
          </p:cNvPr>
          <p:cNvSpPr/>
          <p:nvPr/>
        </p:nvSpPr>
        <p:spPr>
          <a:xfrm>
            <a:off x="8788602" y="4872430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24" name="Flowchart: Alternate Process 723">
            <a:extLst>
              <a:ext uri="{FF2B5EF4-FFF2-40B4-BE49-F238E27FC236}">
                <a16:creationId xmlns:a16="http://schemas.microsoft.com/office/drawing/2014/main" id="{213B451D-F318-41FA-8928-A88E160B3432}"/>
              </a:ext>
            </a:extLst>
          </p:cNvPr>
          <p:cNvSpPr/>
          <p:nvPr/>
        </p:nvSpPr>
        <p:spPr>
          <a:xfrm>
            <a:off x="7160695" y="1419660"/>
            <a:ext cx="985973" cy="4721346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endParaRPr lang="en-US" sz="1467" b="1" kern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385" name="Can 220"/>
          <p:cNvSpPr/>
          <p:nvPr/>
        </p:nvSpPr>
        <p:spPr>
          <a:xfrm>
            <a:off x="7201351" y="4829918"/>
            <a:ext cx="892278" cy="1171299"/>
          </a:xfrm>
          <a:prstGeom prst="ca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5DDECB-A17A-4956-8FF9-CEA0EF13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23888" y="3273891"/>
            <a:ext cx="569127" cy="56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A1E4EC40-18A7-4F9A-B5A5-B35AF6470452}"/>
              </a:ext>
            </a:extLst>
          </p:cNvPr>
          <p:cNvSpPr/>
          <p:nvPr/>
        </p:nvSpPr>
        <p:spPr bwMode="auto">
          <a:xfrm>
            <a:off x="2180837" y="1520290"/>
            <a:ext cx="2613150" cy="1114170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Deploy: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5D1914-8461-4C34-8B45-5051B329DD1F}"/>
              </a:ext>
            </a:extLst>
          </p:cNvPr>
          <p:cNvCxnSpPr>
            <a:cxnSpLocks/>
          </p:cNvCxnSpPr>
          <p:nvPr/>
        </p:nvCxnSpPr>
        <p:spPr>
          <a:xfrm>
            <a:off x="4081956" y="2077375"/>
            <a:ext cx="3071252" cy="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0" name="Rectangle: Top Corners One Rounded and One Snipped 729">
            <a:extLst>
              <a:ext uri="{FF2B5EF4-FFF2-40B4-BE49-F238E27FC236}">
                <a16:creationId xmlns:a16="http://schemas.microsoft.com/office/drawing/2014/main" id="{9B33B784-45BD-4F93-9801-1D61BA406156}"/>
              </a:ext>
            </a:extLst>
          </p:cNvPr>
          <p:cNvSpPr/>
          <p:nvPr/>
        </p:nvSpPr>
        <p:spPr bwMode="auto">
          <a:xfrm>
            <a:off x="7182572" y="1869381"/>
            <a:ext cx="892278" cy="569127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9631" rIns="0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Foo: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AE9C63D6-BAF5-4984-83D8-961F870DDEFE}"/>
              </a:ext>
            </a:extLst>
          </p:cNvPr>
          <p:cNvCxnSpPr>
            <a:cxnSpLocks/>
            <a:stCxn id="724" idx="3"/>
            <a:endCxn id="1376" idx="1"/>
          </p:cNvCxnSpPr>
          <p:nvPr/>
        </p:nvCxnSpPr>
        <p:spPr>
          <a:xfrm flipV="1">
            <a:off x="8146668" y="1262964"/>
            <a:ext cx="566843" cy="2517369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CC27BE56-8AFA-4F03-85A6-235DE1090F84}"/>
              </a:ext>
            </a:extLst>
          </p:cNvPr>
          <p:cNvCxnSpPr>
            <a:cxnSpLocks/>
            <a:stCxn id="724" idx="3"/>
            <a:endCxn id="487" idx="1"/>
          </p:cNvCxnSpPr>
          <p:nvPr/>
        </p:nvCxnSpPr>
        <p:spPr>
          <a:xfrm flipV="1">
            <a:off x="8146668" y="2963750"/>
            <a:ext cx="574078" cy="816582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26696372-8FB1-450A-90AA-27A56F967D26}"/>
              </a:ext>
            </a:extLst>
          </p:cNvPr>
          <p:cNvCxnSpPr>
            <a:cxnSpLocks/>
            <a:stCxn id="724" idx="3"/>
            <a:endCxn id="598" idx="1"/>
          </p:cNvCxnSpPr>
          <p:nvPr/>
        </p:nvCxnSpPr>
        <p:spPr>
          <a:xfrm>
            <a:off x="8146667" y="3780332"/>
            <a:ext cx="581313" cy="884204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4" name="Rectangle 753">
            <a:extLst>
              <a:ext uri="{FF2B5EF4-FFF2-40B4-BE49-F238E27FC236}">
                <a16:creationId xmlns:a16="http://schemas.microsoft.com/office/drawing/2014/main" id="{9736D616-15DE-4FBB-9537-B8B12A1D0314}"/>
              </a:ext>
            </a:extLst>
          </p:cNvPr>
          <p:cNvSpPr/>
          <p:nvPr/>
        </p:nvSpPr>
        <p:spPr>
          <a:xfrm>
            <a:off x="1630902" y="4903953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D23B2C4A-24D9-4B2B-B8BC-313A83A3FD80}"/>
              </a:ext>
            </a:extLst>
          </p:cNvPr>
          <p:cNvSpPr/>
          <p:nvPr/>
        </p:nvSpPr>
        <p:spPr>
          <a:xfrm>
            <a:off x="1630323" y="473548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A03718C7-C372-4575-B925-E69EEA5973C1}"/>
              </a:ext>
            </a:extLst>
          </p:cNvPr>
          <p:cNvSpPr/>
          <p:nvPr/>
        </p:nvSpPr>
        <p:spPr>
          <a:xfrm>
            <a:off x="1612489" y="4612700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491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A9C0C-F3DC-4607-B974-79589A652457}"/>
              </a:ext>
            </a:extLst>
          </p:cNvPr>
          <p:cNvGraphicFramePr>
            <a:graphicFrameLocks noGrp="1"/>
          </p:cNvGraphicFramePr>
          <p:nvPr/>
        </p:nvGraphicFramePr>
        <p:xfrm>
          <a:off x="4402969" y="4093198"/>
          <a:ext cx="1006067" cy="1090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67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Image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web:1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quotes:1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important:1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graphicFrame>
        <p:nvGraphicFramePr>
          <p:cNvPr id="298" name="Table 297">
            <a:extLst>
              <a:ext uri="{FF2B5EF4-FFF2-40B4-BE49-F238E27FC236}">
                <a16:creationId xmlns:a16="http://schemas.microsoft.com/office/drawing/2014/main" id="{4353EA1E-0EE9-4C2A-9E8D-71AD91FBC78F}"/>
              </a:ext>
            </a:extLst>
          </p:cNvPr>
          <p:cNvGraphicFramePr>
            <a:graphicFrameLocks noGrp="1"/>
          </p:cNvGraphicFramePr>
          <p:nvPr/>
        </p:nvGraphicFramePr>
        <p:xfrm>
          <a:off x="5891637" y="4091075"/>
          <a:ext cx="730624" cy="1090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24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Digests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91e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u82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2re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06D7E473-F66B-4B02-8E9D-F5C52AB4E6D3}"/>
              </a:ext>
            </a:extLst>
          </p:cNvPr>
          <p:cNvCxnSpPr>
            <a:cxnSpLocks/>
          </p:cNvCxnSpPr>
          <p:nvPr/>
        </p:nvCxnSpPr>
        <p:spPr>
          <a:xfrm>
            <a:off x="5453998" y="4498257"/>
            <a:ext cx="43691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11CEB7A2-ED17-4BC3-9786-D1D61C202B04}"/>
              </a:ext>
            </a:extLst>
          </p:cNvPr>
          <p:cNvCxnSpPr>
            <a:cxnSpLocks/>
          </p:cNvCxnSpPr>
          <p:nvPr/>
        </p:nvCxnSpPr>
        <p:spPr>
          <a:xfrm>
            <a:off x="5453998" y="4769455"/>
            <a:ext cx="43691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189EBF52-7E16-4F60-A260-A943DCB208E5}"/>
              </a:ext>
            </a:extLst>
          </p:cNvPr>
          <p:cNvCxnSpPr>
            <a:cxnSpLocks/>
          </p:cNvCxnSpPr>
          <p:nvPr/>
        </p:nvCxnSpPr>
        <p:spPr>
          <a:xfrm>
            <a:off x="5416524" y="5040652"/>
            <a:ext cx="47439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 315">
            <a:extLst>
              <a:ext uri="{FF2B5EF4-FFF2-40B4-BE49-F238E27FC236}">
                <a16:creationId xmlns:a16="http://schemas.microsoft.com/office/drawing/2014/main" id="{875E9468-3F05-44AB-9665-3C146C379210}"/>
              </a:ext>
            </a:extLst>
          </p:cNvPr>
          <p:cNvSpPr/>
          <p:nvPr/>
        </p:nvSpPr>
        <p:spPr>
          <a:xfrm>
            <a:off x="129763" y="3564884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1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E40F525-AB87-4EA8-B643-A9330BE30460}"/>
              </a:ext>
            </a:extLst>
          </p:cNvPr>
          <p:cNvSpPr/>
          <p:nvPr/>
        </p:nvSpPr>
        <p:spPr>
          <a:xfrm>
            <a:off x="5416524" y="4092672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2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F046D53E-3299-4B9B-9769-72D6D8D8D88E}"/>
              </a:ext>
            </a:extLst>
          </p:cNvPr>
          <p:cNvSpPr/>
          <p:nvPr/>
        </p:nvSpPr>
        <p:spPr>
          <a:xfrm>
            <a:off x="2107723" y="1550553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3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B913DDD2-0602-44D2-9984-D1CDF78DE16F}"/>
              </a:ext>
            </a:extLst>
          </p:cNvPr>
          <p:cNvSpPr/>
          <p:nvPr/>
        </p:nvSpPr>
        <p:spPr>
          <a:xfrm>
            <a:off x="7242162" y="481451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4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ACE3DA51-0EC4-405D-BD89-C5DD9FF91551}"/>
              </a:ext>
            </a:extLst>
          </p:cNvPr>
          <p:cNvSpPr/>
          <p:nvPr/>
        </p:nvSpPr>
        <p:spPr>
          <a:xfrm>
            <a:off x="7298182" y="3343243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5</a:t>
            </a: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8DB312A9-043D-4962-8CFA-D675C6AAD9F3}"/>
              </a:ext>
            </a:extLst>
          </p:cNvPr>
          <p:cNvSpPr/>
          <p:nvPr/>
        </p:nvSpPr>
        <p:spPr>
          <a:xfrm>
            <a:off x="8433485" y="3322490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6</a:t>
            </a: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A50DB78E-CD12-423A-9EBA-7FC5D0513E04}"/>
              </a:ext>
            </a:extLst>
          </p:cNvPr>
          <p:cNvSpPr/>
          <p:nvPr/>
        </p:nvSpPr>
        <p:spPr>
          <a:xfrm>
            <a:off x="7290246" y="3343243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7</a:t>
            </a: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8FB01D48-A3B0-464E-8AC1-C40FAE12038B}"/>
              </a:ext>
            </a:extLst>
          </p:cNvPr>
          <p:cNvSpPr/>
          <p:nvPr/>
        </p:nvSpPr>
        <p:spPr>
          <a:xfrm>
            <a:off x="5547512" y="3479896"/>
            <a:ext cx="423683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500DF5E9-4292-42BF-806E-AF9E161A257B}"/>
              </a:ext>
            </a:extLst>
          </p:cNvPr>
          <p:cNvSpPr/>
          <p:nvPr/>
        </p:nvSpPr>
        <p:spPr>
          <a:xfrm>
            <a:off x="5551245" y="3483047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5E696055-1FB0-4FA8-ACFB-4B986261FDB2}"/>
              </a:ext>
            </a:extLst>
          </p:cNvPr>
          <p:cNvSpPr/>
          <p:nvPr/>
        </p:nvSpPr>
        <p:spPr>
          <a:xfrm>
            <a:off x="5544512" y="3478725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C78DA87A-78D2-43C2-92FE-D733EFBD04D3}"/>
              </a:ext>
            </a:extLst>
          </p:cNvPr>
          <p:cNvSpPr/>
          <p:nvPr/>
        </p:nvSpPr>
        <p:spPr>
          <a:xfrm>
            <a:off x="5548013" y="348422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EE548FF5-9F19-40E7-A4CC-F18EA7D1EE4E}"/>
              </a:ext>
            </a:extLst>
          </p:cNvPr>
          <p:cNvSpPr/>
          <p:nvPr/>
        </p:nvSpPr>
        <p:spPr>
          <a:xfrm>
            <a:off x="5549120" y="3481876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CAE9EE5-D2F0-4761-A0FC-D19413A19E6A}"/>
              </a:ext>
            </a:extLst>
          </p:cNvPr>
          <p:cNvSpPr/>
          <p:nvPr/>
        </p:nvSpPr>
        <p:spPr>
          <a:xfrm>
            <a:off x="5545760" y="3477735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B88E408-C4FC-4CE0-9A04-2F8242B5897B}"/>
              </a:ext>
            </a:extLst>
          </p:cNvPr>
          <p:cNvSpPr/>
          <p:nvPr/>
        </p:nvSpPr>
        <p:spPr>
          <a:xfrm>
            <a:off x="5551245" y="3480404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47A0A-DE48-4551-97A4-3604361133CF}"/>
              </a:ext>
            </a:extLst>
          </p:cNvPr>
          <p:cNvSpPr/>
          <p:nvPr/>
        </p:nvSpPr>
        <p:spPr bwMode="auto">
          <a:xfrm>
            <a:off x="5472430" y="3464232"/>
            <a:ext cx="632174" cy="33146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2" name="Picture 721">
            <a:extLst>
              <a:ext uri="{FF2B5EF4-FFF2-40B4-BE49-F238E27FC236}">
                <a16:creationId xmlns:a16="http://schemas.microsoft.com/office/drawing/2014/main" id="{21602983-03E0-405A-A9A0-D1ABA05FF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12" y="2955834"/>
            <a:ext cx="1145119" cy="1145119"/>
          </a:xfrm>
          <a:prstGeom prst="rect">
            <a:avLst/>
          </a:prstGeom>
        </p:spPr>
      </p:pic>
      <p:pic>
        <p:nvPicPr>
          <p:cNvPr id="330" name="Graphic 329">
            <a:extLst>
              <a:ext uri="{FF2B5EF4-FFF2-40B4-BE49-F238E27FC236}">
                <a16:creationId xmlns:a16="http://schemas.microsoft.com/office/drawing/2014/main" id="{5E7A01CF-C362-4D8E-B035-5CB0B55A1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537" y="3029440"/>
            <a:ext cx="705826" cy="705826"/>
          </a:xfrm>
          <a:prstGeom prst="rect">
            <a:avLst/>
          </a:prstGeom>
        </p:spPr>
      </p:pic>
      <p:sp>
        <p:nvSpPr>
          <p:cNvPr id="331" name="Oval 330">
            <a:extLst>
              <a:ext uri="{FF2B5EF4-FFF2-40B4-BE49-F238E27FC236}">
                <a16:creationId xmlns:a16="http://schemas.microsoft.com/office/drawing/2014/main" id="{4C02F3E1-7D69-4290-8521-75A681E3AB47}"/>
              </a:ext>
            </a:extLst>
          </p:cNvPr>
          <p:cNvSpPr/>
          <p:nvPr/>
        </p:nvSpPr>
        <p:spPr>
          <a:xfrm>
            <a:off x="7242162" y="4816088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8BEDB-38F1-4449-A736-19A7D1094F21}"/>
              </a:ext>
            </a:extLst>
          </p:cNvPr>
          <p:cNvSpPr txBox="1"/>
          <p:nvPr/>
        </p:nvSpPr>
        <p:spPr>
          <a:xfrm>
            <a:off x="4736118" y="2521731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Registry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0EFBF113-A55E-4379-B562-DBFE8AF297B9}"/>
              </a:ext>
            </a:extLst>
          </p:cNvPr>
          <p:cNvSpPr txBox="1"/>
          <p:nvPr/>
        </p:nvSpPr>
        <p:spPr>
          <a:xfrm>
            <a:off x="55180" y="2352582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Builder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D1C89061-C62E-4DD8-A898-05E10FF46FF6}"/>
              </a:ext>
            </a:extLst>
          </p:cNvPr>
          <p:cNvSpPr txBox="1"/>
          <p:nvPr/>
        </p:nvSpPr>
        <p:spPr>
          <a:xfrm>
            <a:off x="2124595" y="861185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Release</a:t>
            </a:r>
            <a:b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Management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1BC89EF3-34F7-4773-B838-12D57CD1B3DC}"/>
              </a:ext>
            </a:extLst>
          </p:cNvPr>
          <p:cNvSpPr txBox="1"/>
          <p:nvPr/>
        </p:nvSpPr>
        <p:spPr>
          <a:xfrm>
            <a:off x="6682095" y="1024006"/>
            <a:ext cx="17161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Orchestration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5541F46F-CFE9-43C0-B06D-FF0D4DA4698F}"/>
              </a:ext>
            </a:extLst>
          </p:cNvPr>
          <p:cNvSpPr txBox="1"/>
          <p:nvPr/>
        </p:nvSpPr>
        <p:spPr>
          <a:xfrm>
            <a:off x="8591884" y="801386"/>
            <a:ext cx="19844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Resource Pool</a:t>
            </a: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48AE10D-366A-4A2A-A8E8-E1CB65A37219}"/>
              </a:ext>
            </a:extLst>
          </p:cNvPr>
          <p:cNvSpPr/>
          <p:nvPr/>
        </p:nvSpPr>
        <p:spPr bwMode="auto">
          <a:xfrm>
            <a:off x="8074850" y="2715252"/>
            <a:ext cx="3952862" cy="2106761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5" name="Title 1">
            <a:extLst>
              <a:ext uri="{FF2B5EF4-FFF2-40B4-BE49-F238E27FC236}">
                <a16:creationId xmlns:a16="http://schemas.microsoft.com/office/drawing/2014/main" id="{7D41B353-C543-4EFB-9E37-F5A67FAE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42110"/>
            <a:ext cx="11018520" cy="553982"/>
          </a:xfrm>
        </p:spPr>
        <p:txBody>
          <a:bodyPr>
            <a:normAutofit fontScale="90000"/>
          </a:bodyPr>
          <a:lstStyle/>
          <a:p>
            <a:r>
              <a:rPr lang="en-US" dirty="0"/>
              <a:t>Orchestration Provides Infrastructure Resiliency </a:t>
            </a:r>
          </a:p>
        </p:txBody>
      </p:sp>
      <p:pic>
        <p:nvPicPr>
          <p:cNvPr id="318" name="Twistlock" descr="Related image">
            <a:extLst>
              <a:ext uri="{FF2B5EF4-FFF2-40B4-BE49-F238E27FC236}">
                <a16:creationId xmlns:a16="http://schemas.microsoft.com/office/drawing/2014/main" id="{D9EFE3FF-AFB2-4555-8395-0D658EFB6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810" y="124726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" name="Twistlock" descr="Related image">
            <a:extLst>
              <a:ext uri="{FF2B5EF4-FFF2-40B4-BE49-F238E27FC236}">
                <a16:creationId xmlns:a16="http://schemas.microsoft.com/office/drawing/2014/main" id="{9589A0AA-B343-4A96-9E6A-C231BA4C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471" y="2956088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" name="Twistlock" descr="Related image">
            <a:extLst>
              <a:ext uri="{FF2B5EF4-FFF2-40B4-BE49-F238E27FC236}">
                <a16:creationId xmlns:a16="http://schemas.microsoft.com/office/drawing/2014/main" id="{100A7E9C-E5E0-4C35-B6B6-24DCDE4CC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132" y="466491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5" name="Twistlock" descr="Related image">
            <a:extLst>
              <a:ext uri="{FF2B5EF4-FFF2-40B4-BE49-F238E27FC236}">
                <a16:creationId xmlns:a16="http://schemas.microsoft.com/office/drawing/2014/main" id="{9BA523F8-CDF7-4DE9-8439-0791945D7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832" y="3077134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840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121">
        <p:fade/>
      </p:transition>
    </mc:Choice>
    <mc:Fallback xmlns="">
      <p:transition spd="med" advTm="41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32253 -0.1652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3211 -0.183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3211 -0.2076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1.25E-6 0.47292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34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26718 -0.24954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2477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07407E-6 L 0.30403 -0.24907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12454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1.11111E-6 L 0.26601 -0.21528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0764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1.85185E-6 L 0.2664 -0.00139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69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3.7037E-7 L 0.26601 0.03194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59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8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C 0.20196 -0.20834 0.16198 -0.60301 0.6056 -0.62454 C 1.26003 -0.64607 1.35391 -0.04259 1.37683 -0.02917 " pathEditMode="relative" rAng="0" ptsTypes="AAA">
                                      <p:cBhvr>
                                        <p:cTn id="175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41" y="-31273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8000"/>
                            </p:stCondLst>
                            <p:childTnLst>
                              <p:par>
                                <p:cTn id="186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indefinite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8" dur="indefinite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indefinite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1" dur="indefinite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indefinite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4" dur="indefinite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indefinite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7" dur="indefinite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indefinite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0" dur="indefinite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indefinite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3" dur="indefinite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indefinite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6" dur="indefinite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indefinite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9" dur="indefinite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indefinite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2" dur="indefinite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26757 0.2463 " pathEditMode="relative" rAng="0" ptsTypes="AA">
                                      <p:cBhvr>
                                        <p:cTn id="238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12315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2.59259E-6 L 0.30781 0.2463 " pathEditMode="relative" rAng="0" ptsTypes="AA">
                                      <p:cBhvr>
                                        <p:cTn id="246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1231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44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1.25E-6 -2.59259E-6 C 0.03425 -0.22708 0.13177 -0.37106 0.21068 -0.47222 C 0.33177 -0.6199 0.39662 -0.60393 0.61875 -0.63819 " pathEditMode="relative" rAng="0" ptsTypes="AAA">
                                      <p:cBhvr>
                                        <p:cTn id="25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37" y="-3192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6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9" grpId="0" animBg="1"/>
      <p:bldP spid="4" grpId="0" animBg="1"/>
      <p:bldP spid="27" grpId="0" animBg="1"/>
      <p:bldP spid="712" grpId="0" animBg="1"/>
      <p:bldP spid="713" grpId="0" animBg="1"/>
      <p:bldP spid="717" grpId="0" animBg="1"/>
      <p:bldP spid="718" grpId="0" animBg="1"/>
      <p:bldP spid="5" grpId="0" animBg="1"/>
      <p:bldP spid="5" grpId="1" animBg="1"/>
      <p:bldP spid="730" grpId="0" animBg="1"/>
      <p:bldP spid="730" grpId="1" animBg="1"/>
      <p:bldP spid="754" grpId="0" animBg="1"/>
      <p:bldP spid="754" grpId="1" animBg="1"/>
      <p:bldP spid="756" grpId="0" animBg="1"/>
      <p:bldP spid="756" grpId="1" animBg="1"/>
      <p:bldP spid="757" grpId="0" animBg="1"/>
      <p:bldP spid="757" grpId="1" animBg="1"/>
      <p:bldP spid="316" grpId="0" animBg="1"/>
      <p:bldP spid="317" grpId="0" animBg="1"/>
      <p:bldP spid="319" grpId="0" animBg="1"/>
      <p:bldP spid="319" grpId="1" animBg="1"/>
      <p:bldP spid="322" grpId="0" animBg="1"/>
      <p:bldP spid="322" grpId="1" animBg="1"/>
      <p:bldP spid="324" grpId="0" animBg="1"/>
      <p:bldP spid="324" grpId="1" animBg="1"/>
      <p:bldP spid="328" grpId="0" animBg="1"/>
      <p:bldP spid="329" grpId="0" animBg="1"/>
      <p:bldP spid="747" grpId="0" animBg="1"/>
      <p:bldP spid="748" grpId="0" animBg="1"/>
      <p:bldP spid="731" grpId="0" animBg="1"/>
      <p:bldP spid="732" grpId="0" animBg="1"/>
      <p:bldP spid="733" grpId="0" animBg="1"/>
      <p:bldP spid="740" grpId="0" animBg="1"/>
      <p:bldP spid="740" grpId="1" animBg="1"/>
      <p:bldP spid="741" grpId="0" animBg="1"/>
      <p:bldP spid="741" grpId="1" animBg="1"/>
      <p:bldP spid="331" grpId="0" animBg="1"/>
      <p:bldP spid="333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2D702E-8707-45CA-BB2B-431A2511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What are the components of a secured workflow?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A7C14-F4F0-40C2-86C6-29444483E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C1ACF0-DE0E-4875-B3A4-06771D009D39}"/>
              </a:ext>
            </a:extLst>
          </p:cNvPr>
          <p:cNvSpPr/>
          <p:nvPr/>
        </p:nvSpPr>
        <p:spPr>
          <a:xfrm rot="21366572">
            <a:off x="590550" y="768350"/>
            <a:ext cx="798195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Where do you start?</a:t>
            </a:r>
            <a:br>
              <a:rPr lang="en-US" sz="6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1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290FA3-1506-42A6-B060-55818B4CD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475"/>
            <a:ext cx="10515600" cy="5043487"/>
          </a:xfrm>
        </p:spPr>
        <p:txBody>
          <a:bodyPr>
            <a:normAutofit/>
          </a:bodyPr>
          <a:lstStyle/>
          <a:p>
            <a:r>
              <a:rPr lang="en-US" dirty="0"/>
              <a:t>Multiple lines of defense</a:t>
            </a:r>
          </a:p>
          <a:p>
            <a:r>
              <a:rPr lang="en-US" dirty="0"/>
              <a:t>Authentication &amp; Authorization</a:t>
            </a:r>
          </a:p>
          <a:p>
            <a:r>
              <a:rPr lang="en-US" dirty="0"/>
              <a:t>Network Security </a:t>
            </a:r>
          </a:p>
          <a:p>
            <a:r>
              <a:rPr lang="en-US" dirty="0"/>
              <a:t>Image and Runtime Scanning</a:t>
            </a:r>
          </a:p>
          <a:p>
            <a:r>
              <a:rPr lang="en-US" dirty="0"/>
              <a:t>Image Buffering</a:t>
            </a:r>
          </a:p>
          <a:p>
            <a:r>
              <a:rPr lang="en-US" dirty="0"/>
              <a:t>Image Patching</a:t>
            </a:r>
          </a:p>
          <a:p>
            <a:r>
              <a:rPr lang="en-US" dirty="0"/>
              <a:t>Container Workflows, w/Security </a:t>
            </a:r>
          </a:p>
        </p:txBody>
      </p:sp>
    </p:spTree>
    <p:extLst>
      <p:ext uri="{BB962C8B-B14F-4D97-AF65-F5344CB8AC3E}">
        <p14:creationId xmlns:p14="http://schemas.microsoft.com/office/powerpoint/2010/main" val="253962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974DE4-017A-4BD8-BF4E-9F191DC5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Security isn’t definitive</a:t>
            </a:r>
            <a:br>
              <a:rPr lang="en-US" dirty="0"/>
            </a:br>
            <a:r>
              <a:rPr lang="en-US" sz="3600" dirty="0"/>
              <a:t>it’s a matter of time, effort and how determined someone is.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F83C02-D8BB-45C3-A0D5-E5FDF3014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italian job breking into the safe">
            <a:extLst>
              <a:ext uri="{FF2B5EF4-FFF2-40B4-BE49-F238E27FC236}">
                <a16:creationId xmlns:a16="http://schemas.microsoft.com/office/drawing/2014/main" id="{AF23611D-42C5-4BAA-A834-40557098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0" y="1934999"/>
            <a:ext cx="24765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8D3FAAA-F3F4-47A8-881F-401AADB6E6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34999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ceans 11 safe breakin">
            <a:extLst>
              <a:ext uri="{FF2B5EF4-FFF2-40B4-BE49-F238E27FC236}">
                <a16:creationId xmlns:a16="http://schemas.microsoft.com/office/drawing/2014/main" id="{207441BF-B5F3-449E-99CB-9A797BDE8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0" y="1934999"/>
            <a:ext cx="1901774" cy="362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47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urdle">
            <a:extLst>
              <a:ext uri="{FF2B5EF4-FFF2-40B4-BE49-F238E27FC236}">
                <a16:creationId xmlns:a16="http://schemas.microsoft.com/office/drawing/2014/main" id="{8B037965-D613-4EFC-B138-63DD0CA443D9}"/>
              </a:ext>
            </a:extLst>
          </p:cNvPr>
          <p:cNvSpPr/>
          <p:nvPr/>
        </p:nvSpPr>
        <p:spPr>
          <a:xfrm>
            <a:off x="6607175" y="3109118"/>
            <a:ext cx="66675" cy="990600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urdle">
            <a:extLst>
              <a:ext uri="{FF2B5EF4-FFF2-40B4-BE49-F238E27FC236}">
                <a16:creationId xmlns:a16="http://schemas.microsoft.com/office/drawing/2014/main" id="{94F3F50B-9E82-491E-92BF-BC6C71835F44}"/>
              </a:ext>
            </a:extLst>
          </p:cNvPr>
          <p:cNvSpPr/>
          <p:nvPr/>
        </p:nvSpPr>
        <p:spPr>
          <a:xfrm>
            <a:off x="10340975" y="1812131"/>
            <a:ext cx="66675" cy="2256631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urdle">
            <a:extLst>
              <a:ext uri="{FF2B5EF4-FFF2-40B4-BE49-F238E27FC236}">
                <a16:creationId xmlns:a16="http://schemas.microsoft.com/office/drawing/2014/main" id="{31F25A35-7C97-4939-B52D-275D15C5033E}"/>
              </a:ext>
            </a:extLst>
          </p:cNvPr>
          <p:cNvSpPr/>
          <p:nvPr/>
        </p:nvSpPr>
        <p:spPr>
          <a:xfrm>
            <a:off x="1628775" y="1557338"/>
            <a:ext cx="66675" cy="2475785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DD7A8-1B83-48E5-BF7F-F906AC20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Lines Of Defense</a:t>
            </a:r>
          </a:p>
        </p:txBody>
      </p:sp>
      <p:sp>
        <p:nvSpPr>
          <p:cNvPr id="7" name="Hurdle">
            <a:extLst>
              <a:ext uri="{FF2B5EF4-FFF2-40B4-BE49-F238E27FC236}">
                <a16:creationId xmlns:a16="http://schemas.microsoft.com/office/drawing/2014/main" id="{7581CC39-EE11-468B-A611-490BF05980EB}"/>
              </a:ext>
            </a:extLst>
          </p:cNvPr>
          <p:cNvSpPr/>
          <p:nvPr/>
        </p:nvSpPr>
        <p:spPr>
          <a:xfrm>
            <a:off x="13573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urdle">
            <a:extLst>
              <a:ext uri="{FF2B5EF4-FFF2-40B4-BE49-F238E27FC236}">
                <a16:creationId xmlns:a16="http://schemas.microsoft.com/office/drawing/2014/main" id="{B9A494D2-86A4-4473-9A5E-279A98CBF782}"/>
              </a:ext>
            </a:extLst>
          </p:cNvPr>
          <p:cNvSpPr/>
          <p:nvPr/>
        </p:nvSpPr>
        <p:spPr>
          <a:xfrm>
            <a:off x="26019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urdle">
            <a:extLst>
              <a:ext uri="{FF2B5EF4-FFF2-40B4-BE49-F238E27FC236}">
                <a16:creationId xmlns:a16="http://schemas.microsoft.com/office/drawing/2014/main" id="{7C61613B-FEF0-4220-8D8E-EDFA0B7EA6BB}"/>
              </a:ext>
            </a:extLst>
          </p:cNvPr>
          <p:cNvSpPr/>
          <p:nvPr/>
        </p:nvSpPr>
        <p:spPr>
          <a:xfrm>
            <a:off x="38465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urdle">
            <a:extLst>
              <a:ext uri="{FF2B5EF4-FFF2-40B4-BE49-F238E27FC236}">
                <a16:creationId xmlns:a16="http://schemas.microsoft.com/office/drawing/2014/main" id="{7679C62D-3FD1-4615-B869-C220074E3C7C}"/>
              </a:ext>
            </a:extLst>
          </p:cNvPr>
          <p:cNvSpPr/>
          <p:nvPr/>
        </p:nvSpPr>
        <p:spPr>
          <a:xfrm>
            <a:off x="50911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urdle">
            <a:extLst>
              <a:ext uri="{FF2B5EF4-FFF2-40B4-BE49-F238E27FC236}">
                <a16:creationId xmlns:a16="http://schemas.microsoft.com/office/drawing/2014/main" id="{323D95EC-E403-4817-8A72-5C096532DD97}"/>
              </a:ext>
            </a:extLst>
          </p:cNvPr>
          <p:cNvSpPr/>
          <p:nvPr/>
        </p:nvSpPr>
        <p:spPr>
          <a:xfrm>
            <a:off x="63357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urdle">
            <a:extLst>
              <a:ext uri="{FF2B5EF4-FFF2-40B4-BE49-F238E27FC236}">
                <a16:creationId xmlns:a16="http://schemas.microsoft.com/office/drawing/2014/main" id="{100FB740-FE5F-43C7-ADCB-EA785EA433A4}"/>
              </a:ext>
            </a:extLst>
          </p:cNvPr>
          <p:cNvSpPr/>
          <p:nvPr/>
        </p:nvSpPr>
        <p:spPr>
          <a:xfrm>
            <a:off x="75803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urdle">
            <a:extLst>
              <a:ext uri="{FF2B5EF4-FFF2-40B4-BE49-F238E27FC236}">
                <a16:creationId xmlns:a16="http://schemas.microsoft.com/office/drawing/2014/main" id="{BCB2299D-5C87-4ADA-8312-9D80B548A738}"/>
              </a:ext>
            </a:extLst>
          </p:cNvPr>
          <p:cNvSpPr/>
          <p:nvPr/>
        </p:nvSpPr>
        <p:spPr>
          <a:xfrm>
            <a:off x="88249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urdle">
            <a:extLst>
              <a:ext uri="{FF2B5EF4-FFF2-40B4-BE49-F238E27FC236}">
                <a16:creationId xmlns:a16="http://schemas.microsoft.com/office/drawing/2014/main" id="{037ED1DB-5E7B-4E16-867A-9E063D92A765}"/>
              </a:ext>
            </a:extLst>
          </p:cNvPr>
          <p:cNvSpPr/>
          <p:nvPr/>
        </p:nvSpPr>
        <p:spPr>
          <a:xfrm>
            <a:off x="100695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BF9CF94-E392-4D02-9AFB-509436FCD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600" y="4351798"/>
            <a:ext cx="774700" cy="7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72C1C914-3B1D-496E-82DE-F72A460F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" y="4424820"/>
            <a:ext cx="609600" cy="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684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7423-4F5A-46BF-A4FD-CC32564D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F374E-D911-47F2-AA1E-BF98F0ECC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 Boundaries</a:t>
            </a:r>
          </a:p>
          <a:p>
            <a:r>
              <a:rPr lang="en-US" dirty="0"/>
              <a:t>Active Scanning</a:t>
            </a:r>
          </a:p>
          <a:p>
            <a:r>
              <a:rPr lang="en-US" dirty="0"/>
              <a:t>Network Security</a:t>
            </a:r>
          </a:p>
          <a:p>
            <a:r>
              <a:rPr lang="en-US" dirty="0"/>
              <a:t>Content Verification</a:t>
            </a:r>
          </a:p>
        </p:txBody>
      </p:sp>
    </p:spTree>
    <p:extLst>
      <p:ext uri="{BB962C8B-B14F-4D97-AF65-F5344CB8AC3E}">
        <p14:creationId xmlns:p14="http://schemas.microsoft.com/office/powerpoint/2010/main" val="2268707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74ED43C4-28FD-4BF0-BAAE-5F839791174E}"/>
              </a:ext>
            </a:extLst>
          </p:cNvPr>
          <p:cNvSpPr/>
          <p:nvPr/>
        </p:nvSpPr>
        <p:spPr>
          <a:xfrm>
            <a:off x="4753341" y="4818888"/>
            <a:ext cx="2446067" cy="877824"/>
          </a:xfrm>
          <a:prstGeom prst="wedgeRectCallout">
            <a:avLst>
              <a:gd name="adj1" fmla="val -91486"/>
              <a:gd name="adj2" fmla="val -729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A212F59E-A208-42CC-B97A-016FAF2A0982}"/>
              </a:ext>
            </a:extLst>
          </p:cNvPr>
          <p:cNvSpPr/>
          <p:nvPr/>
        </p:nvSpPr>
        <p:spPr>
          <a:xfrm>
            <a:off x="4753340" y="5414675"/>
            <a:ext cx="2446067" cy="563413"/>
          </a:xfrm>
          <a:prstGeom prst="wedgeRectCallout">
            <a:avLst>
              <a:gd name="adj1" fmla="val -90738"/>
              <a:gd name="adj2" fmla="val 569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53F65-1112-4EFB-93B9-C9B69694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 </a:t>
            </a:r>
          </a:p>
        </p:txBody>
      </p:sp>
      <p:grpSp>
        <p:nvGrpSpPr>
          <p:cNvPr id="4" name="Authentication">
            <a:extLst>
              <a:ext uri="{FF2B5EF4-FFF2-40B4-BE49-F238E27FC236}">
                <a16:creationId xmlns:a16="http://schemas.microsoft.com/office/drawing/2014/main" id="{ADFFE9EB-94A0-479E-9D57-C2892AEEFD28}"/>
              </a:ext>
            </a:extLst>
          </p:cNvPr>
          <p:cNvGrpSpPr/>
          <p:nvPr/>
        </p:nvGrpSpPr>
        <p:grpSpPr>
          <a:xfrm>
            <a:off x="7965944" y="3336054"/>
            <a:ext cx="857250" cy="739009"/>
            <a:chOff x="4314167" y="3606147"/>
            <a:chExt cx="857250" cy="739009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416D9AF-F10C-4C12-8EEB-FF417131265A}"/>
                </a:ext>
              </a:extLst>
            </p:cNvPr>
            <p:cNvSpPr/>
            <p:nvPr/>
          </p:nvSpPr>
          <p:spPr>
            <a:xfrm>
              <a:off x="4314167" y="3606147"/>
              <a:ext cx="857250" cy="739009"/>
            </a:xfrm>
            <a:prstGeom prst="hexagon">
              <a:avLst/>
            </a:prstGeom>
            <a:solidFill>
              <a:srgbClr val="18A6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E7FA4DB2-58DC-48D8-83AD-BC9C49A6B2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4578267" y="3714372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4F2267-B47B-4919-B9CF-C0F6C376B831}"/>
              </a:ext>
            </a:extLst>
          </p:cNvPr>
          <p:cNvGrpSpPr/>
          <p:nvPr/>
        </p:nvGrpSpPr>
        <p:grpSpPr>
          <a:xfrm>
            <a:off x="8645926" y="3682655"/>
            <a:ext cx="857250" cy="769546"/>
            <a:chOff x="9796927" y="4002915"/>
            <a:chExt cx="857250" cy="769546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93E3AFEE-A3F8-4BD4-96DF-E331BCE2EE2B}"/>
                </a:ext>
              </a:extLst>
            </p:cNvPr>
            <p:cNvSpPr/>
            <p:nvPr/>
          </p:nvSpPr>
          <p:spPr>
            <a:xfrm>
              <a:off x="9796927" y="4018184"/>
              <a:ext cx="857250" cy="739009"/>
            </a:xfrm>
            <a:prstGeom prst="hexag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902F424-53C5-4777-84DC-6DB31FA48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49671" y="4002915"/>
              <a:ext cx="769545" cy="769546"/>
            </a:xfrm>
            <a:prstGeom prst="rect">
              <a:avLst/>
            </a:prstGeom>
          </p:spPr>
        </p:pic>
      </p:grpSp>
      <p:pic>
        <p:nvPicPr>
          <p:cNvPr id="12" name="Picture 8" descr="See the source image">
            <a:extLst>
              <a:ext uri="{FF2B5EF4-FFF2-40B4-BE49-F238E27FC236}">
                <a16:creationId xmlns:a16="http://schemas.microsoft.com/office/drawing/2014/main" id="{81239285-FFC4-4738-9E81-38EE2134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4" y="3408956"/>
            <a:ext cx="609600" cy="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DF972D2-EA01-411F-88F4-49EE051A3D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550" t="24379" r="40046" b="24641"/>
          <a:stretch/>
        </p:blipFill>
        <p:spPr>
          <a:xfrm rot="16200000" flipH="1">
            <a:off x="6189676" y="3148032"/>
            <a:ext cx="486607" cy="93948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08EC7CD-BA9B-4A90-8AA3-8660FCB87F1B}"/>
              </a:ext>
            </a:extLst>
          </p:cNvPr>
          <p:cNvSpPr txBox="1"/>
          <p:nvPr/>
        </p:nvSpPr>
        <p:spPr>
          <a:xfrm>
            <a:off x="7464479" y="4537512"/>
            <a:ext cx="4007471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Permissions:</a:t>
            </a:r>
          </a:p>
          <a:p>
            <a:pPr lvl="1"/>
            <a:r>
              <a:rPr lang="en-US" dirty="0"/>
              <a:t>Read – Pull</a:t>
            </a:r>
          </a:p>
          <a:p>
            <a:pPr lvl="1"/>
            <a:r>
              <a:rPr lang="en-US" dirty="0"/>
              <a:t>Write – Push</a:t>
            </a:r>
          </a:p>
          <a:p>
            <a:pPr lvl="1"/>
            <a:r>
              <a:rPr lang="en-US" dirty="0"/>
              <a:t>Sign – content trust</a:t>
            </a:r>
          </a:p>
          <a:p>
            <a:pPr lvl="1"/>
            <a:r>
              <a:rPr lang="en-US" dirty="0"/>
              <a:t>List – repos and tags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Update meta-data – expiration date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D5DB16-18A1-4389-BF28-E4657269C379}"/>
              </a:ext>
            </a:extLst>
          </p:cNvPr>
          <p:cNvSpPr txBox="1"/>
          <p:nvPr/>
        </p:nvSpPr>
        <p:spPr>
          <a:xfrm>
            <a:off x="4469878" y="4537512"/>
            <a:ext cx="2769716" cy="20313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Authentication:</a:t>
            </a:r>
          </a:p>
          <a:p>
            <a:pPr lvl="1"/>
            <a:r>
              <a:rPr lang="en-US" dirty="0"/>
              <a:t>Username/Password?</a:t>
            </a:r>
          </a:p>
          <a:p>
            <a:pPr lvl="1"/>
            <a:r>
              <a:rPr lang="en-US" dirty="0"/>
              <a:t>2FA</a:t>
            </a:r>
          </a:p>
          <a:p>
            <a:pPr lvl="1"/>
            <a:r>
              <a:rPr lang="en-US" dirty="0"/>
              <a:t>Token</a:t>
            </a:r>
          </a:p>
          <a:p>
            <a:pPr lvl="1"/>
            <a:r>
              <a:rPr lang="en-US" dirty="0"/>
              <a:t>Certificate</a:t>
            </a:r>
          </a:p>
          <a:p>
            <a:pPr lvl="1"/>
            <a:r>
              <a:rPr lang="en-US" dirty="0"/>
              <a:t>Time based</a:t>
            </a:r>
          </a:p>
          <a:p>
            <a:pPr lvl="1"/>
            <a:r>
              <a:rPr lang="en-US" dirty="0"/>
              <a:t>Revocable?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CCA9445-15D8-4306-A859-79ADBB110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5" y="4639961"/>
            <a:ext cx="780290" cy="780290"/>
          </a:xfrm>
          <a:prstGeom prst="rect">
            <a:avLst/>
          </a:prstGeom>
        </p:spPr>
      </p:pic>
      <p:pic>
        <p:nvPicPr>
          <p:cNvPr id="84" name="Picture 83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433AE9B6-529B-4A29-9442-4648669221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5" y="5414675"/>
            <a:ext cx="780290" cy="78029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E3702E1-1E63-4689-AD83-8A74C3334F4D}"/>
              </a:ext>
            </a:extLst>
          </p:cNvPr>
          <p:cNvSpPr/>
          <p:nvPr/>
        </p:nvSpPr>
        <p:spPr>
          <a:xfrm>
            <a:off x="2121921" y="4845440"/>
            <a:ext cx="71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Users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35E9C57-54AB-4D8D-8F9E-BDC086BEA7E9}"/>
              </a:ext>
            </a:extLst>
          </p:cNvPr>
          <p:cNvSpPr/>
          <p:nvPr/>
        </p:nvSpPr>
        <p:spPr>
          <a:xfrm>
            <a:off x="1873391" y="5648543"/>
            <a:ext cx="960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Services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51E1742-AF7C-4F8C-A5A5-C3B0F608BEE7}"/>
              </a:ext>
            </a:extLst>
          </p:cNvPr>
          <p:cNvSpPr txBox="1"/>
          <p:nvPr/>
        </p:nvSpPr>
        <p:spPr>
          <a:xfrm>
            <a:off x="2289731" y="1533620"/>
            <a:ext cx="635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B8724ED-153D-4D2D-AA5E-9E685FF4AA5B}"/>
              </a:ext>
            </a:extLst>
          </p:cNvPr>
          <p:cNvSpPr/>
          <p:nvPr/>
        </p:nvSpPr>
        <p:spPr>
          <a:xfrm>
            <a:off x="5340034" y="1326200"/>
            <a:ext cx="6966319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the least permissions required to get the job done.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Runtime clusters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be able to pull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 Systems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able to push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Teams &amp; clusters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have different permissions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 can sign images?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4DAECFA-842D-48AA-91B0-4D85E2E1672D}"/>
              </a:ext>
            </a:extLst>
          </p:cNvPr>
          <p:cNvSpPr/>
          <p:nvPr/>
        </p:nvSpPr>
        <p:spPr>
          <a:xfrm>
            <a:off x="158429" y="1387549"/>
            <a:ext cx="5049151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 the most stringent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 – 2fa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 – rotatable, </a:t>
            </a:r>
            <a:b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revocable, time-based tokens</a:t>
            </a:r>
          </a:p>
        </p:txBody>
      </p:sp>
    </p:spTree>
    <p:extLst>
      <p:ext uri="{BB962C8B-B14F-4D97-AF65-F5344CB8AC3E}">
        <p14:creationId xmlns:p14="http://schemas.microsoft.com/office/powerpoint/2010/main" val="2405420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37969 -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84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12579 0.0094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36" grpId="0" animBg="1"/>
      <p:bldP spid="37" grpId="0" animBg="1"/>
      <p:bldP spid="85" grpId="0"/>
      <p:bldP spid="86" grpId="0"/>
      <p:bldP spid="90" grpId="0" animBg="1"/>
      <p:bldP spid="9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1.3|4.6|6.5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3.6|3.7|2.4|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1541</Words>
  <Application>Microsoft Office PowerPoint</Application>
  <PresentationFormat>Widescreen</PresentationFormat>
  <Paragraphs>460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Lucida Console</vt:lpstr>
      <vt:lpstr>Segoe UI</vt:lpstr>
      <vt:lpstr>Segoe UI Light</vt:lpstr>
      <vt:lpstr>Office Theme</vt:lpstr>
      <vt:lpstr>Securing Container Workloads Build, Sign, Scan, Push, Deploy &amp; VNets</vt:lpstr>
      <vt:lpstr>Container Orchestration &amp; Reliability</vt:lpstr>
      <vt:lpstr>Orchestration Provides Infrastructure Resiliency </vt:lpstr>
      <vt:lpstr> What are the components of a secured workflow? </vt:lpstr>
      <vt:lpstr>PowerPoint Presentation</vt:lpstr>
      <vt:lpstr>Security isn’t definitive it’s a matter of time, effort and how determined someone is.</vt:lpstr>
      <vt:lpstr>Multiple Lines Of Defense</vt:lpstr>
      <vt:lpstr>Multiple Approaches</vt:lpstr>
      <vt:lpstr>Authentication &amp; Authorization </vt:lpstr>
      <vt:lpstr>Managing Base Images</vt:lpstr>
      <vt:lpstr>Are Your Base Images Secure?</vt:lpstr>
      <vt:lpstr>Docker Content Trust Image Signing</vt:lpstr>
      <vt:lpstr>ACR Content Trust</vt:lpstr>
      <vt:lpstr>ACR Tasks  A primitive of container  lifecycle management</vt:lpstr>
      <vt:lpstr>ACR Tasks: OS &amp; FX Patching</vt:lpstr>
      <vt:lpstr>ACR Tasks: Break The Loop – OS &amp; FX Patching</vt:lpstr>
      <vt:lpstr>Container Workflows…</vt:lpstr>
      <vt:lpstr>Container Lifecycle Primitives</vt:lpstr>
      <vt:lpstr>Container Registries  Secured by Default</vt:lpstr>
      <vt:lpstr>Secured By Default</vt:lpstr>
      <vt:lpstr>PowerPoint Presentation</vt:lpstr>
      <vt:lpstr>VNET &amp; Firewalls   </vt:lpstr>
      <vt:lpstr>VNet &amp; Firewall Rules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Container Workloads Build, Sign, Scan, Push, Deploy &amp; VNets</dc:title>
  <dc:creator>Steve Lasker</dc:creator>
  <cp:lastModifiedBy>Steve Lasker</cp:lastModifiedBy>
  <cp:revision>24</cp:revision>
  <dcterms:created xsi:type="dcterms:W3CDTF">2019-05-15T21:28:25Z</dcterms:created>
  <dcterms:modified xsi:type="dcterms:W3CDTF">2019-05-17T02:01:38Z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stevelas@microsoft.com</vt:lpwstr>
  </property>
  <property fmtid="{D5CDD505-2E9C-101B-9397-08002B2CF9AE}" pid="5" name="MSIP_Label_f42aa342-8706-4288-bd11-ebb85995028c_SetDate">
    <vt:lpwstr>2019-05-15T21:29:31.4733095Z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224036ce-cdc2-462c-a52d-85113afaec70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